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4" r:id="rId3"/>
    <p:sldId id="362" r:id="rId4"/>
    <p:sldId id="355" r:id="rId5"/>
    <p:sldId id="336" r:id="rId6"/>
    <p:sldId id="520" r:id="rId7"/>
    <p:sldId id="340" r:id="rId8"/>
    <p:sldId id="523" r:id="rId9"/>
    <p:sldId id="475" r:id="rId10"/>
    <p:sldId id="521" r:id="rId11"/>
    <p:sldId id="412" r:id="rId12"/>
    <p:sldId id="478" r:id="rId13"/>
    <p:sldId id="522" r:id="rId14"/>
    <p:sldId id="481" r:id="rId15"/>
    <p:sldId id="484" r:id="rId16"/>
    <p:sldId id="482" r:id="rId17"/>
    <p:sldId id="483" r:id="rId18"/>
    <p:sldId id="485" r:id="rId19"/>
    <p:sldId id="500" r:id="rId20"/>
    <p:sldId id="524" r:id="rId21"/>
    <p:sldId id="420" r:id="rId22"/>
    <p:sldId id="488" r:id="rId23"/>
    <p:sldId id="499" r:id="rId24"/>
    <p:sldId id="515" r:id="rId25"/>
    <p:sldId id="516" r:id="rId26"/>
    <p:sldId id="474" r:id="rId27"/>
    <p:sldId id="423" r:id="rId28"/>
    <p:sldId id="525" r:id="rId29"/>
    <p:sldId id="526" r:id="rId30"/>
    <p:sldId id="424" r:id="rId3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2880F9-976D-4D09-AD55-8F646B4AF432}">
          <p14:sldIdLst>
            <p14:sldId id="256"/>
            <p14:sldId id="334"/>
            <p14:sldId id="362"/>
            <p14:sldId id="355"/>
            <p14:sldId id="336"/>
            <p14:sldId id="520"/>
            <p14:sldId id="340"/>
            <p14:sldId id="523"/>
            <p14:sldId id="475"/>
            <p14:sldId id="521"/>
            <p14:sldId id="412"/>
            <p14:sldId id="478"/>
            <p14:sldId id="522"/>
          </p14:sldIdLst>
        </p14:section>
        <p14:section name="Untitled Section" id="{BBE74A61-999B-4917-AF0B-809D40FF1115}">
          <p14:sldIdLst>
            <p14:sldId id="481"/>
            <p14:sldId id="484"/>
            <p14:sldId id="482"/>
            <p14:sldId id="483"/>
            <p14:sldId id="485"/>
            <p14:sldId id="500"/>
            <p14:sldId id="524"/>
            <p14:sldId id="420"/>
            <p14:sldId id="488"/>
            <p14:sldId id="499"/>
            <p14:sldId id="515"/>
            <p14:sldId id="516"/>
            <p14:sldId id="474"/>
            <p14:sldId id="423"/>
            <p14:sldId id="525"/>
            <p14:sldId id="526"/>
            <p14:sldId id="4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4" autoAdjust="0"/>
    <p:restoredTop sz="94660"/>
  </p:normalViewPr>
  <p:slideViewPr>
    <p:cSldViewPr>
      <p:cViewPr varScale="1">
        <p:scale>
          <a:sx n="74" d="100"/>
          <a:sy n="74" d="100"/>
        </p:scale>
        <p:origin x="-1338" y="-96"/>
      </p:cViewPr>
      <p:guideLst>
        <p:guide orient="horz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E5416-23F7-4493-8B1E-39A33CEE1BD8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A4AFB-1471-4128-9466-199E4919C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8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2459"/>
            <a:ext cx="5618480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38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1738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14755D5-78C5-4635-9877-D5255A108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87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00C77-8A7F-4E94-AD4B-38D888C785D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70A377-D0E9-4D05-A98D-0278A246B4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AD4786-AADD-4645-AFAD-1230450D4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EC23F-25ED-46F0-B065-00F752FCA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69346" y="1535114"/>
            <a:ext cx="3834190" cy="461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8679" y="1535114"/>
            <a:ext cx="3835702" cy="2230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8679" y="3917950"/>
            <a:ext cx="3835702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69346" y="6315075"/>
            <a:ext cx="7580690" cy="274638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5D48E8-849C-4021-9DEC-F55816BA5F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602304-AB6D-4B75-9E40-5D67607207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8D0392-DDEB-41C3-AB0F-2F3B91F698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B8E870-7EC3-44EC-A270-19BFCB8EDC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CE9056-B1C4-4F12-95F4-D478846168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E6E69F-BB8D-4994-B70B-FA995A66E5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74D1A7-78BD-40F3-94B7-3C0B72AA9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1B4EF8-41C2-46CF-85CD-77C31B5DCA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D7DA36-AE44-427D-A398-98956B909E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MHEC_logo-wowds copy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626178" y="304800"/>
            <a:ext cx="1441622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enate.mo.gov/14info/BTS_Web/BillText.aspx?SessionType=R&amp;BillID=2827375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nc-sara.org/content/sara-state-status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he.mo.gov/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nc-sara.org/sara-states-institutions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nc-sara.org/states/nd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ec.org/sara-documents" TargetMode="External"/><Relationship Id="rId2" Type="http://schemas.openxmlformats.org/officeDocument/2006/relationships/hyperlink" Target="http://nc-sara.org/files/docs/SARA-Institutional-Application.pdf.pdf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Fyo9xWOPtY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ec.org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nc-sara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wiche.edu/" TargetMode="External"/><Relationship Id="rId5" Type="http://schemas.openxmlformats.org/officeDocument/2006/relationships/hyperlink" Target="http://www.sreb.org/" TargetMode="External"/><Relationship Id="rId4" Type="http://schemas.openxmlformats.org/officeDocument/2006/relationships/hyperlink" Target="http://www.nebhe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torage.mhec.org/library/b43d30c1-c560-e211-8dcf-00155d323067/1350/webforms/208d1d71-0acf-e311-aa04-d4ae5299785c.htm?rnd=82918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hec.org/sara-webinars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jennyp@mhec.org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emilyj@mhec.org" TargetMode="External"/><Relationship Id="rId3" Type="http://schemas.openxmlformats.org/officeDocument/2006/relationships/hyperlink" Target="mailto:sdoran@nebhe.org&#8203;" TargetMode="External"/><Relationship Id="rId7" Type="http://schemas.openxmlformats.org/officeDocument/2006/relationships/hyperlink" Target="http://www.mhec.org/" TargetMode="External"/><Relationship Id="rId2" Type="http://schemas.openxmlformats.org/officeDocument/2006/relationships/hyperlink" Target="http://www.nc-sara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reb.org/" TargetMode="External"/><Relationship Id="rId5" Type="http://schemas.openxmlformats.org/officeDocument/2006/relationships/hyperlink" Target="http://www.wiche.edu/" TargetMode="External"/><Relationship Id="rId4" Type="http://schemas.openxmlformats.org/officeDocument/2006/relationships/hyperlink" Target="http://www.nebhe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heeo.org/sheeo_surveys/" TargetMode="External"/><Relationship Id="rId2" Type="http://schemas.openxmlformats.org/officeDocument/2006/relationships/hyperlink" Target="http://wcet.wiche.edu/advance/state-approva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ilPFNLo38o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05036"/>
            <a:ext cx="8077200" cy="3266964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effectLst/>
              </a:rPr>
              <a:t>MISSOURI</a:t>
            </a:r>
            <a:r>
              <a:rPr lang="en-US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4000" dirty="0" smtClean="0">
                <a:solidFill>
                  <a:srgbClr val="FF0000"/>
                </a:solidFill>
                <a:effectLst/>
              </a:rPr>
            </a:br>
            <a:r>
              <a:rPr lang="en-US" sz="4000" dirty="0" smtClean="0">
                <a:solidFill>
                  <a:srgbClr val="FF0000"/>
                </a:solidFill>
                <a:effectLst/>
              </a:rPr>
              <a:t>will soon join </a:t>
            </a:r>
            <a:br>
              <a:rPr lang="en-US" sz="4000" dirty="0" smtClean="0">
                <a:solidFill>
                  <a:srgbClr val="FF0000"/>
                </a:solidFill>
                <a:effectLst/>
              </a:rPr>
            </a:br>
            <a:r>
              <a:rPr lang="en-US" sz="6000" dirty="0" smtClean="0">
                <a:solidFill>
                  <a:srgbClr val="FF0000"/>
                </a:solidFill>
                <a:effectLst/>
              </a:rPr>
              <a:t>SARA</a:t>
            </a:r>
            <a:br>
              <a:rPr lang="en-US" sz="6000" dirty="0" smtClean="0">
                <a:solidFill>
                  <a:srgbClr val="FF0000"/>
                </a:solidFill>
                <a:effectLst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/>
              </a:rPr>
            </a:br>
            <a:r>
              <a:rPr lang="en-US" sz="4000" i="1" dirty="0" smtClean="0">
                <a:effectLst/>
              </a:rPr>
              <a:t>What does that mean for my institution?</a:t>
            </a:r>
            <a:endParaRPr lang="en-US" sz="4000" i="1" dirty="0">
              <a:effectLst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00" y="5181600"/>
            <a:ext cx="9058200" cy="1676400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July 18</a:t>
            </a:r>
            <a:r>
              <a:rPr lang="en-US" sz="1800" b="1" dirty="0" smtClean="0">
                <a:solidFill>
                  <a:schemeClr val="tx1"/>
                </a:solidFill>
              </a:rPr>
              <a:t>, 2014</a:t>
            </a:r>
          </a:p>
          <a:p>
            <a:pPr algn="l" eaLnBrk="1" hangingPunct="1">
              <a:lnSpc>
                <a:spcPct val="80000"/>
              </a:lnSpc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4000" b="1" dirty="0">
                <a:solidFill>
                  <a:schemeClr val="tx1"/>
                </a:solidFill>
              </a:rPr>
              <a:t>Jenny Parks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</a:p>
          <a:p>
            <a:pPr algn="l">
              <a:lnSpc>
                <a:spcPct val="80000"/>
              </a:lnSpc>
            </a:pPr>
            <a:r>
              <a:rPr lang="en-US" sz="2800" b="1" dirty="0">
                <a:solidFill>
                  <a:schemeClr val="tx1"/>
                </a:solidFill>
              </a:rPr>
              <a:t>Director, M-SARA,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Midwestern </a:t>
            </a:r>
            <a:r>
              <a:rPr lang="en-US" sz="2800" b="1" dirty="0">
                <a:solidFill>
                  <a:schemeClr val="tx1"/>
                </a:solidFill>
              </a:rPr>
              <a:t>Higher Education Compact (MHEC)</a:t>
            </a:r>
          </a:p>
          <a:p>
            <a:pPr algn="l" eaLnBrk="1" hangingPunct="1">
              <a:lnSpc>
                <a:spcPct val="80000"/>
              </a:lnSpc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  <p:pic>
        <p:nvPicPr>
          <p:cNvPr id="4" name="Picture 3" descr="MHEC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1600200" cy="5749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0A377-D0E9-4D05-A98D-0278A246B44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05841"/>
            <a:ext cx="4572000" cy="427616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30810" cy="1143000"/>
          </a:xfrm>
        </p:spPr>
        <p:txBody>
          <a:bodyPr/>
          <a:lstStyle/>
          <a:p>
            <a:r>
              <a:rPr lang="en-US" sz="4000" dirty="0" smtClean="0"/>
              <a:t>Stages to SARA membership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66800"/>
            <a:ext cx="8229600" cy="5081589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n-US" sz="4400" b="1" u="sng" dirty="0" smtClean="0">
                <a:solidFill>
                  <a:srgbClr val="FF0000"/>
                </a:solidFill>
              </a:rPr>
              <a:t>STAGE 1</a:t>
            </a:r>
          </a:p>
          <a:p>
            <a:pPr marL="109728" indent="0" algn="ctr">
              <a:buNone/>
            </a:pPr>
            <a:r>
              <a:rPr lang="en-US" sz="4400" dirty="0" smtClean="0"/>
              <a:t>Missouri has passed its legislation and the governor has singed it into law, which enacts </a:t>
            </a:r>
          </a:p>
          <a:p>
            <a:pPr marL="109728" indent="0" algn="ctr">
              <a:buNone/>
            </a:pPr>
            <a:r>
              <a:rPr lang="en-US" sz="4400" dirty="0" smtClean="0"/>
              <a:t>8/28/14</a:t>
            </a:r>
          </a:p>
          <a:p>
            <a:pPr marL="109728" indent="0" algn="ctr">
              <a:buNone/>
            </a:pPr>
            <a:endParaRPr lang="en-US" sz="4400" dirty="0" smtClean="0"/>
          </a:p>
          <a:p>
            <a:pPr marL="109728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SB 699: </a:t>
            </a:r>
            <a:r>
              <a:rPr lang="en-US" sz="2800" b="1" dirty="0">
                <a:hlinkClick r:id="rId4"/>
              </a:rPr>
              <a:t>http://</a:t>
            </a:r>
            <a:r>
              <a:rPr lang="en-US" sz="2800" b="1" dirty="0" smtClean="0">
                <a:hlinkClick r:id="rId4"/>
              </a:rPr>
              <a:t>www.senate.mo.gov/14info/BTS_Web/BillText.aspx?SessionType=R&amp;BillID=28273750</a:t>
            </a:r>
            <a:endParaRPr lang="en-US" sz="2800" b="1" dirty="0" smtClean="0"/>
          </a:p>
          <a:p>
            <a:pPr marL="109728" indent="0" algn="ctr">
              <a:buNone/>
            </a:pPr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8458200" y="6400800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75D48E8-849C-4021-9DEC-F55816BA5FE3}" type="slidenum">
              <a:rPr lang="en-US" sz="1200">
                <a:latin typeface="+mj-lt"/>
              </a:rPr>
              <a:pPr/>
              <a:t>10</a:t>
            </a:fld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73617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343891" y="1371600"/>
            <a:ext cx="8303381" cy="4572000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ClrTx/>
              <a:buNone/>
            </a:pPr>
            <a:r>
              <a:rPr lang="en-US" sz="2200" b="1" dirty="0" smtClean="0">
                <a:solidFill>
                  <a:srgbClr val="0000CC"/>
                </a:solidFill>
                <a:hlinkClick r:id="rId2"/>
              </a:rPr>
              <a:t>http</a:t>
            </a:r>
            <a:r>
              <a:rPr lang="en-US" sz="2200" b="1" dirty="0">
                <a:solidFill>
                  <a:srgbClr val="0000CC"/>
                </a:solidFill>
                <a:hlinkClick r:id="rId2"/>
              </a:rPr>
              <a:t>://</a:t>
            </a:r>
            <a:r>
              <a:rPr lang="en-US" sz="2200" b="1" dirty="0" smtClean="0">
                <a:solidFill>
                  <a:srgbClr val="0000CC"/>
                </a:solidFill>
                <a:hlinkClick r:id="rId2"/>
              </a:rPr>
              <a:t>www.nc-sara.org/content/sara-state-status</a:t>
            </a:r>
            <a:endParaRPr lang="en-US" sz="2200" b="1" dirty="0" smtClean="0">
              <a:solidFill>
                <a:srgbClr val="0000CC"/>
              </a:solidFill>
            </a:endParaRPr>
          </a:p>
          <a:p>
            <a:pPr marL="624078" indent="-514350">
              <a:spcAft>
                <a:spcPts val="1200"/>
              </a:spcAft>
              <a:buClrTx/>
              <a:buFont typeface="+mj-lt"/>
              <a:buAutoNum type="arabicPeriod" startAt="2"/>
            </a:pPr>
            <a:endParaRPr lang="en-US" sz="1700" b="1" dirty="0" smtClean="0">
              <a:solidFill>
                <a:schemeClr val="accent2"/>
              </a:solidFill>
            </a:endParaRPr>
          </a:p>
          <a:p>
            <a:pPr marL="624078" indent="-514350">
              <a:spcAft>
                <a:spcPts val="1200"/>
              </a:spcAft>
              <a:buClrTx/>
              <a:buFont typeface="+mj-lt"/>
              <a:buAutoNum type="arabicPeriod" startAt="2"/>
            </a:pPr>
            <a:endParaRPr lang="en-US" sz="2800" b="1" dirty="0" smtClean="0"/>
          </a:p>
          <a:p>
            <a:pPr marL="624078" indent="-514350">
              <a:spcAft>
                <a:spcPts val="1200"/>
              </a:spcAft>
              <a:buClrTx/>
              <a:buFont typeface="+mj-lt"/>
              <a:buAutoNum type="arabicPeriod" startAt="2"/>
            </a:pPr>
            <a:endParaRPr lang="en-US" sz="2800" b="1" dirty="0" smtClean="0"/>
          </a:p>
          <a:p>
            <a:pPr marL="624078" indent="-514350">
              <a:spcAft>
                <a:spcPts val="1200"/>
              </a:spcAft>
              <a:buClrTx/>
              <a:buFont typeface="+mj-lt"/>
              <a:buAutoNum type="arabicPeriod" startAt="2"/>
            </a:pPr>
            <a:endParaRPr lang="en-US" sz="2800" b="1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45400" y="15240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National SARA Progress and </a:t>
            </a:r>
            <a:br>
              <a:rPr lang="en-US" sz="4000" dirty="0" smtClean="0"/>
            </a:br>
            <a:r>
              <a:rPr lang="en-US" sz="4000" dirty="0" smtClean="0"/>
              <a:t>State Membership Update</a:t>
            </a:r>
          </a:p>
        </p:txBody>
      </p:sp>
      <p:sp>
        <p:nvSpPr>
          <p:cNvPr id="5" name="Slide Number Placeholder 68"/>
          <p:cNvSpPr txBox="1">
            <a:spLocks/>
          </p:cNvSpPr>
          <p:nvPr/>
        </p:nvSpPr>
        <p:spPr>
          <a:xfrm>
            <a:off x="8458200" y="6407944"/>
            <a:ext cx="55483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5D48E8-849C-4021-9DEC-F55816BA5FE3}" type="slidenum">
              <a:rPr lang="en-US" sz="1200" smtClean="0">
                <a:solidFill>
                  <a:prstClr val="black"/>
                </a:solidFill>
                <a:latin typeface="Lucida Sans Unicode"/>
              </a:rPr>
              <a:pPr>
                <a:defRPr/>
              </a:pPr>
              <a:t>11</a:t>
            </a:fld>
            <a:endParaRPr lang="en-US" sz="1200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22843"/>
            <a:ext cx="6577161" cy="466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4857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30810" cy="1143000"/>
          </a:xfrm>
        </p:spPr>
        <p:txBody>
          <a:bodyPr/>
          <a:lstStyle/>
          <a:p>
            <a:r>
              <a:rPr lang="en-US" sz="4000" dirty="0" smtClean="0"/>
              <a:t>Stages to SARA membership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143000"/>
            <a:ext cx="8686800" cy="500538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400" b="1" u="sng" dirty="0" smtClean="0">
                <a:solidFill>
                  <a:srgbClr val="FF0000"/>
                </a:solidFill>
              </a:rPr>
              <a:t>STAGE 2</a:t>
            </a:r>
          </a:p>
          <a:p>
            <a:pPr marL="109728" indent="0" algn="ctr">
              <a:buNone/>
            </a:pPr>
            <a:r>
              <a:rPr lang="en-US" sz="4400" dirty="0" smtClean="0"/>
              <a:t>A </a:t>
            </a:r>
            <a:r>
              <a:rPr lang="en-US" sz="4400" u="sng" dirty="0" smtClean="0"/>
              <a:t>state</a:t>
            </a:r>
            <a:r>
              <a:rPr lang="en-US" sz="4400" dirty="0" smtClean="0"/>
              <a:t> must set up its state </a:t>
            </a:r>
            <a:r>
              <a:rPr lang="en-US" sz="4400" u="sng" dirty="0" smtClean="0"/>
              <a:t>portal agency </a:t>
            </a:r>
            <a:r>
              <a:rPr lang="en-US" sz="4400" dirty="0" smtClean="0"/>
              <a:t>(SPA) and the means by which it carries out its SARA </a:t>
            </a:r>
            <a:r>
              <a:rPr lang="en-US" sz="4400" dirty="0" smtClean="0"/>
              <a:t>duties</a:t>
            </a:r>
          </a:p>
          <a:p>
            <a:pPr marL="109728" indent="0" algn="ctr">
              <a:buNone/>
            </a:pPr>
            <a:r>
              <a:rPr lang="en-US" sz="4400" dirty="0" smtClean="0"/>
              <a:t> </a:t>
            </a:r>
          </a:p>
          <a:p>
            <a:pPr marL="109728" indent="0" algn="ctr">
              <a:buNone/>
            </a:pPr>
            <a:r>
              <a:rPr lang="en-US" sz="4400" dirty="0" smtClean="0"/>
              <a:t> </a:t>
            </a:r>
            <a:endParaRPr lang="en-US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534400" y="6400800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75D48E8-849C-4021-9DEC-F55816BA5FE3}" type="slidenum">
              <a:rPr lang="en-US" sz="1200">
                <a:latin typeface="+mj-lt"/>
              </a:rPr>
              <a:pPr/>
              <a:t>12</a:t>
            </a:fld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287084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30810" cy="1143000"/>
          </a:xfrm>
        </p:spPr>
        <p:txBody>
          <a:bodyPr/>
          <a:lstStyle/>
          <a:p>
            <a:r>
              <a:rPr lang="en-US" sz="4000" dirty="0" smtClean="0"/>
              <a:t>Stages to SARA membership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143000"/>
            <a:ext cx="8686800" cy="500538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400" b="1" u="sng" dirty="0" smtClean="0">
                <a:solidFill>
                  <a:srgbClr val="FF0000"/>
                </a:solidFill>
              </a:rPr>
              <a:t>STAGE 2</a:t>
            </a:r>
          </a:p>
          <a:p>
            <a:pPr marL="109728" indent="0" algn="ctr">
              <a:buNone/>
            </a:pPr>
            <a:r>
              <a:rPr lang="en-US" sz="3200" b="1" dirty="0" smtClean="0"/>
              <a:t>In MO, that will be the Missouri Department of Higher Education:</a:t>
            </a:r>
          </a:p>
          <a:p>
            <a:pPr marL="109728" indent="0" algn="ctr">
              <a:buNone/>
            </a:pPr>
            <a:r>
              <a:rPr lang="en-US" sz="3200" b="1" dirty="0">
                <a:hlinkClick r:id="rId2"/>
              </a:rPr>
              <a:t>http://dhe.mo.gov</a:t>
            </a:r>
            <a:r>
              <a:rPr lang="en-US" sz="3200" b="1" dirty="0" smtClean="0">
                <a:hlinkClick r:id="rId2"/>
              </a:rPr>
              <a:t>/</a:t>
            </a:r>
            <a:endParaRPr lang="en-US" sz="3200" b="1" dirty="0" smtClean="0"/>
          </a:p>
          <a:p>
            <a:pPr marL="109728" indent="0" algn="ctr">
              <a:buNone/>
            </a:pPr>
            <a:r>
              <a:rPr lang="en-US" sz="4400" dirty="0" smtClean="0"/>
              <a:t> </a:t>
            </a:r>
            <a:endParaRPr lang="en-US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534400" y="6400800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75D48E8-849C-4021-9DEC-F55816BA5FE3}" type="slidenum">
              <a:rPr lang="en-US" sz="1200">
                <a:latin typeface="+mj-lt"/>
              </a:rPr>
              <a:pPr/>
              <a:t>13</a:t>
            </a:fld>
            <a:endParaRPr lang="en-US" sz="12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16442"/>
            <a:ext cx="5219700" cy="30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34315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30810" cy="1143000"/>
          </a:xfrm>
        </p:spPr>
        <p:txBody>
          <a:bodyPr/>
          <a:lstStyle/>
          <a:p>
            <a:r>
              <a:rPr lang="en-US" sz="4000" dirty="0" smtClean="0"/>
              <a:t>Stages to SARA membership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69346" y="1535114"/>
            <a:ext cx="7131654" cy="4613275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en-US" sz="4400" b="1" u="sng" dirty="0" smtClean="0">
                <a:solidFill>
                  <a:srgbClr val="FF0000"/>
                </a:solidFill>
              </a:rPr>
              <a:t>STAGE 3</a:t>
            </a:r>
          </a:p>
          <a:p>
            <a:pPr marL="109728" indent="0" algn="ctr">
              <a:buNone/>
            </a:pPr>
            <a:r>
              <a:rPr lang="en-US" sz="4400" dirty="0" smtClean="0"/>
              <a:t>A </a:t>
            </a:r>
            <a:r>
              <a:rPr lang="en-US" sz="4400" u="sng" dirty="0" smtClean="0"/>
              <a:t>state</a:t>
            </a:r>
            <a:r>
              <a:rPr lang="en-US" sz="4400" dirty="0" smtClean="0"/>
              <a:t> must submit its application to its regional compact and be approved for </a:t>
            </a:r>
            <a:r>
              <a:rPr lang="en-US" sz="4400" dirty="0" smtClean="0"/>
              <a:t>membership </a:t>
            </a:r>
          </a:p>
          <a:p>
            <a:pPr marL="109728" indent="0" algn="ctr">
              <a:buNone/>
            </a:pPr>
            <a:endParaRPr lang="en-US" sz="4400" dirty="0"/>
          </a:p>
          <a:p>
            <a:pPr marL="109728" indent="0" algn="ctr"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MO will likely submit its application in </a:t>
            </a:r>
          </a:p>
          <a:p>
            <a:pPr marL="109728" indent="0" algn="ctr"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Fall of 2014</a:t>
            </a:r>
            <a:endParaRPr lang="en-US" sz="4400" i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0600" y="63246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75D48E8-849C-4021-9DEC-F55816BA5FE3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28501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30810" cy="1143000"/>
          </a:xfrm>
        </p:spPr>
        <p:txBody>
          <a:bodyPr/>
          <a:lstStyle/>
          <a:p>
            <a:r>
              <a:rPr lang="en-US" sz="4000" dirty="0" smtClean="0"/>
              <a:t>Examples of states that</a:t>
            </a:r>
            <a:br>
              <a:rPr lang="en-US" sz="4000" dirty="0" smtClean="0"/>
            </a:br>
            <a:r>
              <a:rPr lang="en-US" sz="4000" dirty="0" smtClean="0"/>
              <a:t>have already joined SARA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8305800" cy="4548189"/>
          </a:xfrm>
        </p:spPr>
        <p:txBody>
          <a:bodyPr/>
          <a:lstStyle/>
          <a:p>
            <a:pPr marL="109728" indent="0">
              <a:buNone/>
            </a:pPr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nc-sara.org/sara-states-institutions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30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75D48E8-849C-4021-9DEC-F55816BA5FE3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69634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30810" cy="1143000"/>
          </a:xfrm>
        </p:spPr>
        <p:txBody>
          <a:bodyPr/>
          <a:lstStyle/>
          <a:p>
            <a:r>
              <a:rPr lang="en-US" sz="4000" dirty="0" smtClean="0"/>
              <a:t>Stages to SARA membership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7772400" cy="5181600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n-US" sz="4400" b="1" u="sng" dirty="0" smtClean="0">
                <a:solidFill>
                  <a:srgbClr val="FF0000"/>
                </a:solidFill>
              </a:rPr>
              <a:t>STAGE 4</a:t>
            </a:r>
          </a:p>
          <a:p>
            <a:pPr marL="109728" indent="0" algn="ctr">
              <a:buNone/>
            </a:pPr>
            <a:r>
              <a:rPr lang="en-US" sz="4400" u="sng" dirty="0" smtClean="0"/>
              <a:t>Institutions</a:t>
            </a:r>
            <a:r>
              <a:rPr lang="en-US" sz="4400" dirty="0" smtClean="0"/>
              <a:t> apply to their </a:t>
            </a:r>
            <a:r>
              <a:rPr lang="en-US" sz="4400" u="sng" dirty="0" smtClean="0"/>
              <a:t>SPAs</a:t>
            </a:r>
            <a:r>
              <a:rPr lang="en-US" sz="4400" dirty="0" smtClean="0"/>
              <a:t> once the SPAs are ready for </a:t>
            </a:r>
            <a:r>
              <a:rPr lang="en-US" sz="4400" dirty="0" smtClean="0"/>
              <a:t>them</a:t>
            </a:r>
          </a:p>
          <a:p>
            <a:pPr marL="109728" indent="0" algn="ctr">
              <a:buNone/>
            </a:pPr>
            <a:endParaRPr lang="en-US" sz="4400" dirty="0" smtClean="0"/>
          </a:p>
          <a:p>
            <a:pPr marL="109728" indent="0" algn="ctr">
              <a:buNone/>
            </a:pPr>
            <a:endParaRPr lang="en-US" sz="4400" dirty="0" smtClean="0"/>
          </a:p>
          <a:p>
            <a:pPr marL="109728" indent="0" algn="ctr"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MO institutions can likely submit applications by November 2014</a:t>
            </a:r>
            <a:endParaRPr lang="en-US" sz="4400" i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endParaRPr lang="en-US" sz="4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610600" y="64008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75D48E8-849C-4021-9DEC-F55816BA5FE3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6146" name="Picture 2" descr="C:\Users\jennyp\AppData\Local\Microsoft\Windows\Temporary Internet Files\Content.IE5\BGEE64DI\MC9000567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3429000" cy="1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32503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30810" cy="1143000"/>
          </a:xfrm>
        </p:spPr>
        <p:txBody>
          <a:bodyPr/>
          <a:lstStyle/>
          <a:p>
            <a:r>
              <a:rPr lang="en-US" sz="4000" dirty="0" smtClean="0"/>
              <a:t>Examples of Institutions that have already </a:t>
            </a:r>
            <a:r>
              <a:rPr lang="en-US" sz="4000" dirty="0"/>
              <a:t>joined SARA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nc-sara.org/states/nd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743569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10600" y="63685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75D48E8-849C-4021-9DEC-F55816BA5FE3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01183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30810" cy="1828800"/>
          </a:xfrm>
        </p:spPr>
        <p:txBody>
          <a:bodyPr/>
          <a:lstStyle/>
          <a:p>
            <a:r>
              <a:rPr lang="en-US" sz="4000" dirty="0" smtClean="0"/>
              <a:t>Estimated timeline </a:t>
            </a:r>
            <a:br>
              <a:rPr lang="en-US" sz="4000" dirty="0" smtClean="0"/>
            </a:br>
            <a:r>
              <a:rPr lang="en-US" sz="4000" dirty="0" smtClean="0"/>
              <a:t>for M-SARA SPAs to accept Institutional applications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04275"/>
              </p:ext>
            </p:extLst>
          </p:nvPr>
        </p:nvGraphicFramePr>
        <p:xfrm>
          <a:off x="381000" y="2286001"/>
          <a:ext cx="7924800" cy="408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3048000"/>
              </a:tblGrid>
              <a:tr h="326041">
                <a:tc>
                  <a:txBody>
                    <a:bodyPr/>
                    <a:lstStyle/>
                    <a:p>
                      <a:r>
                        <a:rPr lang="en-US" dirty="0" smtClean="0"/>
                        <a:t>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SPA opening</a:t>
                      </a:r>
                      <a:endParaRPr lang="en-US" dirty="0"/>
                    </a:p>
                  </a:txBody>
                  <a:tcPr/>
                </a:tc>
              </a:tr>
              <a:tr h="84227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Indiana </a:t>
                      </a:r>
                    </a:p>
                    <a:p>
                      <a:r>
                        <a:rPr lang="en-US" sz="2800" dirty="0" smtClean="0"/>
                        <a:t>North Dakota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Already taking applications</a:t>
                      </a:r>
                      <a:endParaRPr lang="en-US" sz="2800" dirty="0"/>
                    </a:p>
                  </a:txBody>
                  <a:tcPr/>
                </a:tc>
              </a:tr>
              <a:tr h="84227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Illinois, Kansas, Minnesota, Nebraska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Fall 2014</a:t>
                      </a:r>
                      <a:endParaRPr lang="en-US" sz="2800" dirty="0"/>
                    </a:p>
                  </a:txBody>
                  <a:tcPr/>
                </a:tc>
              </a:tr>
              <a:tr h="86867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Iowa, Missouri, </a:t>
                      </a:r>
                      <a:r>
                        <a:rPr lang="en-US" sz="2800" dirty="0" smtClean="0"/>
                        <a:t>Ohio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January 2015</a:t>
                      </a:r>
                      <a:endParaRPr lang="en-US" sz="2800" dirty="0"/>
                    </a:p>
                  </a:txBody>
                  <a:tcPr/>
                </a:tc>
              </a:tr>
              <a:tr h="9565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Michigan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Summer 2015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534400" y="637547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75D48E8-849C-4021-9DEC-F55816BA5FE3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5542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30810" cy="1828800"/>
          </a:xfrm>
        </p:spPr>
        <p:txBody>
          <a:bodyPr/>
          <a:lstStyle/>
          <a:p>
            <a:r>
              <a:rPr lang="en-US" sz="4000" dirty="0" smtClean="0"/>
              <a:t>Estimated timeline </a:t>
            </a:r>
            <a:br>
              <a:rPr lang="en-US" sz="4000" dirty="0" smtClean="0"/>
            </a:br>
            <a:r>
              <a:rPr lang="en-US" sz="4000" dirty="0" smtClean="0"/>
              <a:t>for </a:t>
            </a:r>
            <a:r>
              <a:rPr lang="en-US" sz="4000" dirty="0"/>
              <a:t>W</a:t>
            </a:r>
            <a:r>
              <a:rPr lang="en-US" sz="4000" dirty="0" smtClean="0"/>
              <a:t>-SARA SPAs to accept Institutional applications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20142"/>
              </p:ext>
            </p:extLst>
          </p:nvPr>
        </p:nvGraphicFramePr>
        <p:xfrm>
          <a:off x="350837" y="2362201"/>
          <a:ext cx="7924800" cy="403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3886200"/>
              </a:tblGrid>
              <a:tr h="427181">
                <a:tc>
                  <a:txBody>
                    <a:bodyPr/>
                    <a:lstStyle/>
                    <a:p>
                      <a:r>
                        <a:rPr lang="en-US" dirty="0" smtClean="0"/>
                        <a:t>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SPA opening</a:t>
                      </a:r>
                      <a:endParaRPr lang="en-US" dirty="0"/>
                    </a:p>
                  </a:txBody>
                  <a:tcPr/>
                </a:tc>
              </a:tr>
              <a:tr h="126374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Idaho, Nevada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Already taking applications</a:t>
                      </a:r>
                      <a:endParaRPr lang="en-US" sz="2800" dirty="0"/>
                    </a:p>
                  </a:txBody>
                  <a:tcPr/>
                </a:tc>
              </a:tr>
              <a:tr h="11738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Alaska, Colorado, Washington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July 2014</a:t>
                      </a:r>
                      <a:endParaRPr lang="en-US" sz="2800" dirty="0"/>
                    </a:p>
                  </a:txBody>
                  <a:tcPr/>
                </a:tc>
              </a:tr>
              <a:tr h="11738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Montana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 application just submitted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610600" y="64008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75D48E8-849C-4021-9DEC-F55816BA5FE3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4540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271452" y="1447800"/>
            <a:ext cx="8303381" cy="1219200"/>
          </a:xfrm>
        </p:spPr>
        <p:txBody>
          <a:bodyPr>
            <a:normAutofit/>
          </a:bodyPr>
          <a:lstStyle/>
          <a:p>
            <a:pPr marL="109728" indent="0" algn="ctr">
              <a:spcAft>
                <a:spcPts val="1200"/>
              </a:spcAft>
              <a:buNone/>
            </a:pPr>
            <a:r>
              <a:rPr lang="en-US" sz="3200" b="1" dirty="0" smtClean="0"/>
              <a:t>Funding </a:t>
            </a:r>
            <a:r>
              <a:rPr lang="en-US" sz="3200" b="1" dirty="0"/>
              <a:t>for national and regional implementation </a:t>
            </a:r>
            <a:r>
              <a:rPr lang="en-US" sz="3200" b="1" dirty="0" smtClean="0"/>
              <a:t>provided by</a:t>
            </a:r>
          </a:p>
          <a:p>
            <a:pPr marL="109728" indent="0" algn="ctr">
              <a:spcAft>
                <a:spcPts val="1200"/>
              </a:spcAft>
              <a:buNone/>
            </a:pPr>
            <a:endParaRPr lang="en-US" sz="32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ACKNOWLEDGEMENT </a:t>
            </a:r>
          </a:p>
        </p:txBody>
      </p:sp>
      <p:sp>
        <p:nvSpPr>
          <p:cNvPr id="5" name="Slide Number Placeholder 68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D48E8-849C-4021-9DEC-F55816BA5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6" name="Picture 2" descr="http://www.armstrong.edu/images/camino/Lumina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2" y="2590800"/>
            <a:ext cx="8572500" cy="327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66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an Institution can Apply for SARA participation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35114"/>
            <a:ext cx="7924800" cy="4613275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Three places to find the application</a:t>
            </a:r>
          </a:p>
          <a:p>
            <a:pPr marL="109728" indent="0">
              <a:buNone/>
            </a:pPr>
            <a:endParaRPr lang="en-US" dirty="0" smtClean="0"/>
          </a:p>
          <a:p>
            <a:pPr lvl="1"/>
            <a:r>
              <a:rPr lang="en-US" sz="3200" dirty="0" smtClean="0"/>
              <a:t>NC-SARA Website</a:t>
            </a:r>
          </a:p>
          <a:p>
            <a:pPr marL="630936" lvl="2" indent="0">
              <a:buNone/>
            </a:pPr>
            <a:r>
              <a:rPr lang="en-US" sz="3200" b="1" dirty="0" smtClean="0">
                <a:hlinkClick r:id="rId2"/>
              </a:rPr>
              <a:t>http</a:t>
            </a:r>
            <a:r>
              <a:rPr lang="en-US" sz="3200" b="1" dirty="0">
                <a:hlinkClick r:id="rId2"/>
              </a:rPr>
              <a:t>://</a:t>
            </a:r>
            <a:r>
              <a:rPr lang="en-US" sz="3200" b="1" dirty="0" smtClean="0">
                <a:hlinkClick r:id="rId2"/>
              </a:rPr>
              <a:t>nc-sara.org/files/docs/SARA-Institutional-Application.pdf.pdf</a:t>
            </a:r>
            <a:endParaRPr lang="en-US" sz="3200" b="1" dirty="0" smtClean="0"/>
          </a:p>
          <a:p>
            <a:pPr marL="630936" lvl="2" indent="0"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MHEC Website</a:t>
            </a:r>
          </a:p>
          <a:p>
            <a:pPr marL="630936" lvl="2" indent="0">
              <a:buNone/>
            </a:pPr>
            <a:r>
              <a:rPr lang="en-US" sz="3200" b="1" dirty="0" smtClean="0">
                <a:hlinkClick r:id="rId3"/>
              </a:rPr>
              <a:t>http</a:t>
            </a:r>
            <a:r>
              <a:rPr lang="en-US" sz="3200" b="1" dirty="0">
                <a:hlinkClick r:id="rId3"/>
              </a:rPr>
              <a:t>://</a:t>
            </a:r>
            <a:r>
              <a:rPr lang="en-US" sz="3200" b="1" dirty="0" smtClean="0">
                <a:hlinkClick r:id="rId3"/>
              </a:rPr>
              <a:t>www.mhec.org/sara-documents</a:t>
            </a:r>
            <a:endParaRPr lang="en-US" sz="3200" b="1" dirty="0" smtClean="0"/>
          </a:p>
          <a:p>
            <a:pPr marL="630936" lvl="2" indent="0"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SPA Website</a:t>
            </a:r>
          </a:p>
        </p:txBody>
      </p:sp>
      <p:sp>
        <p:nvSpPr>
          <p:cNvPr id="6" name="Slide Number Placeholder 68"/>
          <p:cNvSpPr txBox="1">
            <a:spLocks/>
          </p:cNvSpPr>
          <p:nvPr/>
        </p:nvSpPr>
        <p:spPr>
          <a:xfrm>
            <a:off x="8458200" y="6324600"/>
            <a:ext cx="55483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D48E8-849C-4021-9DEC-F55816BA5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000150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525571" y="1066800"/>
            <a:ext cx="8303381" cy="4724400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ClrTx/>
              <a:buNone/>
            </a:pPr>
            <a:endParaRPr lang="en-US" sz="2800" b="1" dirty="0" smtClean="0"/>
          </a:p>
          <a:p>
            <a:pPr marL="624078" indent="-514350">
              <a:spcAft>
                <a:spcPts val="1200"/>
              </a:spcAft>
              <a:buClrTx/>
              <a:buFont typeface="+mj-lt"/>
              <a:buAutoNum type="arabicPeriod" startAt="3"/>
            </a:pPr>
            <a:endParaRPr lang="en-US" sz="2800" b="1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Institutional SARA </a:t>
            </a:r>
            <a:br>
              <a:rPr lang="en-US" sz="4000" dirty="0" smtClean="0"/>
            </a:br>
            <a:r>
              <a:rPr lang="en-US" sz="4000" dirty="0" smtClean="0"/>
              <a:t>application and C-RAC Guidelines</a:t>
            </a:r>
          </a:p>
        </p:txBody>
      </p:sp>
      <p:sp>
        <p:nvSpPr>
          <p:cNvPr id="5" name="Slide Number Placeholder 68"/>
          <p:cNvSpPr txBox="1">
            <a:spLocks/>
          </p:cNvSpPr>
          <p:nvPr/>
        </p:nvSpPr>
        <p:spPr>
          <a:xfrm>
            <a:off x="8458200" y="6407944"/>
            <a:ext cx="55483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1200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599"/>
            <a:ext cx="5358432" cy="45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74054" y="641227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75D48E8-849C-4021-9DEC-F55816BA5FE3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230" y="2514600"/>
            <a:ext cx="25639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a step-by-step walk through the institutional application, please see MHEC webinar from June 18, 2014</a:t>
            </a:r>
            <a:r>
              <a:rPr lang="en-US" b="1" dirty="0"/>
              <a:t>: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hlinkClick r:id="rId3"/>
              </a:rPr>
              <a:t>https</a:t>
            </a:r>
            <a:r>
              <a:rPr lang="en-US" b="1" dirty="0">
                <a:hlinkClick r:id="rId3"/>
              </a:rPr>
              <a:t>://</a:t>
            </a:r>
            <a:r>
              <a:rPr lang="en-US" b="1" dirty="0" smtClean="0">
                <a:hlinkClick r:id="rId3"/>
              </a:rPr>
              <a:t>www.youtube.com/watch?v=UFyo9xWOPtY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395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30810" cy="1143000"/>
          </a:xfrm>
        </p:spPr>
        <p:txBody>
          <a:bodyPr/>
          <a:lstStyle/>
          <a:p>
            <a:r>
              <a:rPr lang="en-US" sz="4000" dirty="0" smtClean="0"/>
              <a:t>What are the parts of the Application?</a:t>
            </a:r>
            <a:endParaRPr lang="en-US" sz="4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9571"/>
              </p:ext>
            </p:extLst>
          </p:nvPr>
        </p:nvGraphicFramePr>
        <p:xfrm>
          <a:off x="609600" y="1600200"/>
          <a:ext cx="7848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819400"/>
                <a:gridCol w="3048000"/>
              </a:tblGrid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200" dirty="0" smtClean="0"/>
                        <a:t>Same for all states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200" dirty="0" smtClean="0"/>
                        <a:t>Different</a:t>
                      </a:r>
                      <a:r>
                        <a:rPr lang="en-US" sz="3200" baseline="0" dirty="0" smtClean="0"/>
                        <a:t> by state  </a:t>
                      </a:r>
                    </a:p>
                    <a:p>
                      <a:pPr algn="ctr"/>
                      <a:r>
                        <a:rPr lang="en-US" sz="3200" baseline="0" dirty="0" smtClean="0"/>
                        <a:t>(Page 8 only)</a:t>
                      </a:r>
                      <a:endParaRPr lang="en-US" sz="32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documentation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Items 1, 2, &amp; 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OPE ID – location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Accreditation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State Fees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Surety Bonding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Low FRS documentation </a:t>
                      </a:r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Affirmation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Everything</a:t>
                      </a:r>
                      <a:r>
                        <a:rPr lang="en-US" baseline="0" dirty="0" smtClean="0"/>
                        <a:t> else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="1" baseline="0" dirty="0" smtClean="0"/>
                        <a:t>** C-RAC Guidelines**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665654" y="64008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75D48E8-849C-4021-9DEC-F55816BA5FE3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86436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</a:t>
            </a:r>
            <a:r>
              <a:rPr lang="en-US" sz="4000" dirty="0" smtClean="0"/>
              <a:t>different by states?</a:t>
            </a:r>
            <a:endParaRPr lang="en-US" sz="40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590800"/>
            <a:ext cx="8382000" cy="335279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800" b="1" u="sng" dirty="0" smtClean="0"/>
              <a:t>State Fees</a:t>
            </a:r>
          </a:p>
          <a:p>
            <a:pPr marL="109728" indent="0">
              <a:buNone/>
            </a:pPr>
            <a:r>
              <a:rPr lang="en-US" sz="2400" dirty="0" smtClean="0"/>
              <a:t>Various models have been discussed in all the states; in IN and ND there are no state fees</a:t>
            </a:r>
            <a:r>
              <a:rPr lang="en-US" sz="2400" dirty="0" smtClean="0"/>
              <a:t>.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  <a:p>
            <a:pPr marL="109728" indent="0" algn="ctr">
              <a:buNone/>
            </a:pPr>
            <a:r>
              <a:rPr lang="en-US" sz="4000" i="1" dirty="0" smtClean="0">
                <a:solidFill>
                  <a:srgbClr val="FF0000"/>
                </a:solidFill>
              </a:rPr>
              <a:t>MO fees have not been set yet.</a:t>
            </a:r>
            <a:endParaRPr lang="en-US" sz="4000" i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80054" y="647140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D48E8-849C-4021-9DEC-F55816BA5FE3}" type="slidenum">
              <a:rPr lang="en-US">
                <a:solidFill>
                  <a:prstClr val="black"/>
                </a:solidFill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lang="en-US" dirty="0"/>
          </a:p>
        </p:txBody>
      </p:sp>
      <p:pic>
        <p:nvPicPr>
          <p:cNvPr id="24578" name="Picture 2" descr="C:\Users\jennyp\AppData\Local\Microsoft\Windows\Temporary Internet Files\Content.IE5\KUSSLHCJ\MC9003110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22862"/>
            <a:ext cx="1899209" cy="13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165396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</a:t>
            </a:r>
            <a:r>
              <a:rPr lang="en-US" sz="4000" dirty="0" smtClean="0"/>
              <a:t>different by states?</a:t>
            </a:r>
            <a:endParaRPr lang="en-US" sz="40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8382000" cy="441959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800" b="1" u="sng" dirty="0" smtClean="0"/>
              <a:t>Surety Bonds</a:t>
            </a:r>
          </a:p>
          <a:p>
            <a:pPr marL="109728" indent="0">
              <a:buNone/>
            </a:pPr>
            <a:r>
              <a:rPr lang="en-US" sz="2400" dirty="0" smtClean="0"/>
              <a:t>In some states nothing will change; in some states there is discussion of extending bonding to independent institutions in order to manage the risk of larger numbers of out-of-state students</a:t>
            </a:r>
            <a:r>
              <a:rPr lang="en-US" sz="2400" dirty="0" smtClean="0"/>
              <a:t>.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 algn="ctr">
              <a:buNone/>
            </a:pPr>
            <a:r>
              <a:rPr lang="en-US" sz="4000" i="1" dirty="0" smtClean="0">
                <a:solidFill>
                  <a:srgbClr val="FF0000"/>
                </a:solidFill>
              </a:rPr>
              <a:t>No changes to bonding are expected in MO at this time.</a:t>
            </a:r>
            <a:endParaRPr lang="en-US" sz="4000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80054" y="647140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D48E8-849C-4021-9DEC-F55816BA5FE3}" type="slidenum">
              <a:rPr lang="en-US">
                <a:solidFill>
                  <a:prstClr val="black"/>
                </a:solidFill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lang="en-US" dirty="0"/>
          </a:p>
        </p:txBody>
      </p:sp>
      <p:pic>
        <p:nvPicPr>
          <p:cNvPr id="25602" name="Picture 2" descr="C:\Users\jennyp\AppData\Local\Microsoft\Windows\Temporary Internet Files\Content.IE5\KUSSLHCJ\MC90043160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71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8657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</a:t>
            </a:r>
            <a:r>
              <a:rPr lang="en-US" sz="4000" dirty="0" smtClean="0"/>
              <a:t>different by states?</a:t>
            </a:r>
            <a:endParaRPr lang="en-US" sz="40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8576" y="1378707"/>
            <a:ext cx="8382000" cy="425298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sz="3800" b="1" u="sng" dirty="0" smtClean="0"/>
              <a:t>Financial Responsibility Scores</a:t>
            </a:r>
            <a:endParaRPr lang="en-US" sz="3800" b="1" u="sng" dirty="0"/>
          </a:p>
          <a:p>
            <a:pPr marL="109728" indent="0">
              <a:buNone/>
            </a:pPr>
            <a:r>
              <a:rPr lang="en-US" sz="2400" dirty="0" smtClean="0"/>
              <a:t>Some states will not accept the lower scores, while some have discussed accepting a score of 1.0 without documentation as long as the school is still eligible to receive Title IV funds.  </a:t>
            </a:r>
            <a:r>
              <a:rPr lang="en-US" dirty="0" smtClean="0"/>
              <a:t>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 algn="ctr">
              <a:buNone/>
            </a:pPr>
            <a:endParaRPr lang="en-US" sz="4000" i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en-US" sz="4000" i="1" dirty="0" smtClean="0">
                <a:solidFill>
                  <a:srgbClr val="FF0000"/>
                </a:solidFill>
              </a:rPr>
              <a:t>MO will likely review these on a case-by-case basis.</a:t>
            </a:r>
            <a:endParaRPr lang="en-US" sz="4000" i="1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80054" y="647140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D48E8-849C-4021-9DEC-F55816BA5FE3}" type="slidenum">
              <a:rPr lang="en-US">
                <a:solidFill>
                  <a:prstClr val="black"/>
                </a:solidFill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lang="en-US" dirty="0"/>
          </a:p>
        </p:txBody>
      </p:sp>
      <p:pic>
        <p:nvPicPr>
          <p:cNvPr id="26626" name="Picture 2" descr="C:\Users\jennyp\AppData\Local\Microsoft\Windows\Temporary Internet Files\Content.IE5\FC5YY1NI\MC9001880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69" y="2895600"/>
            <a:ext cx="1517254" cy="12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96551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343891" y="4953000"/>
            <a:ext cx="8303381" cy="1219200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ClrTx/>
              <a:buNone/>
            </a:pPr>
            <a:endParaRPr lang="en-US" sz="2800" dirty="0" smtClean="0"/>
          </a:p>
          <a:p>
            <a:pPr marL="624078" indent="-514350">
              <a:spcAft>
                <a:spcPts val="1200"/>
              </a:spcAft>
              <a:buClrTx/>
              <a:buFont typeface="+mj-lt"/>
              <a:buAutoNum type="arabicPeriod"/>
            </a:pPr>
            <a:endParaRPr lang="en-US" sz="2800" b="1" dirty="0" smtClean="0"/>
          </a:p>
          <a:p>
            <a:pPr marL="624078" indent="-514350">
              <a:spcAft>
                <a:spcPts val="1200"/>
              </a:spcAft>
              <a:buClrTx/>
              <a:buFont typeface="+mj-lt"/>
              <a:buAutoNum type="arabicPeriod"/>
            </a:pPr>
            <a:endParaRPr lang="en-US" sz="2800" b="1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3230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dirty="0" smtClean="0">
                <a:solidFill>
                  <a:srgbClr val="FF0000"/>
                </a:solidFill>
              </a:rPr>
              <a:t>PART </a:t>
            </a:r>
            <a:r>
              <a:rPr lang="en-US" sz="6600" dirty="0" smtClean="0">
                <a:solidFill>
                  <a:srgbClr val="FF0000"/>
                </a:solidFill>
              </a:rPr>
              <a:t>III: 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5300" dirty="0" smtClean="0">
                <a:solidFill>
                  <a:schemeClr val="tx1"/>
                </a:solidFill>
              </a:rPr>
              <a:t>Questions and </a:t>
            </a:r>
            <a:r>
              <a:rPr lang="en-US" sz="5300" dirty="0" smtClean="0">
                <a:solidFill>
                  <a:schemeClr val="tx1"/>
                </a:solidFill>
              </a:rPr>
              <a:t>Answers</a:t>
            </a:r>
            <a:br>
              <a:rPr lang="en-US" sz="53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F</a:t>
            </a:r>
            <a:r>
              <a:rPr lang="en-US" sz="3100" dirty="0" smtClean="0">
                <a:solidFill>
                  <a:schemeClr val="tx1"/>
                </a:solidFill>
              </a:rPr>
              <a:t>ederal Rule making (August 14</a:t>
            </a:r>
            <a:r>
              <a:rPr lang="en-US" sz="3100" baseline="30000" dirty="0" smtClean="0">
                <a:solidFill>
                  <a:schemeClr val="tx1"/>
                </a:solidFill>
              </a:rPr>
              <a:t>th</a:t>
            </a:r>
            <a:r>
              <a:rPr lang="en-US" sz="3100" dirty="0" smtClean="0">
                <a:solidFill>
                  <a:schemeClr val="tx1"/>
                </a:solidFill>
              </a:rPr>
              <a:t> webinar)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Clinical/experiential learning/internships 					(August 19</a:t>
            </a:r>
            <a:r>
              <a:rPr lang="en-US" sz="3100" baseline="30000" dirty="0" smtClean="0">
                <a:solidFill>
                  <a:schemeClr val="tx1"/>
                </a:solidFill>
              </a:rPr>
              <a:t>th</a:t>
            </a:r>
            <a:r>
              <a:rPr lang="en-US" sz="3100" dirty="0" smtClean="0">
                <a:solidFill>
                  <a:schemeClr val="tx1"/>
                </a:solidFill>
              </a:rPr>
              <a:t> webinar)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Professional Licensure (August 19</a:t>
            </a:r>
            <a:r>
              <a:rPr lang="en-US" sz="3100" baseline="30000" dirty="0" smtClean="0">
                <a:solidFill>
                  <a:schemeClr val="tx1"/>
                </a:solidFill>
              </a:rPr>
              <a:t>th</a:t>
            </a:r>
            <a:r>
              <a:rPr lang="en-US" sz="3100" dirty="0" smtClean="0">
                <a:solidFill>
                  <a:schemeClr val="tx1"/>
                </a:solidFill>
              </a:rPr>
              <a:t> webinar)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And much, much more…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68"/>
          <p:cNvSpPr txBox="1">
            <a:spLocks/>
          </p:cNvSpPr>
          <p:nvPr/>
        </p:nvSpPr>
        <p:spPr>
          <a:xfrm>
            <a:off x="8458200" y="6407944"/>
            <a:ext cx="55483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D48E8-849C-4021-9DEC-F55816BA5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6237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653143" y="1524000"/>
            <a:ext cx="7813524" cy="454818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NC-SARA website: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2"/>
              </a:rPr>
              <a:t>www.nc-sara.org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Regional Education Compacts: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MHEC –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3"/>
              </a:rPr>
              <a:t>www.mhec.org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NEBHE –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4"/>
              </a:rPr>
              <a:t>www.nebhe.org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SREB –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5"/>
              </a:rPr>
              <a:t>www.sreb.org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WICHE –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6"/>
              </a:rPr>
              <a:t>www.wiche.edu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30936" lvl="2" indent="0">
              <a:buNone/>
            </a:pPr>
            <a:endParaRPr lang="en-US" sz="1400" dirty="0" smtClean="0"/>
          </a:p>
          <a:p>
            <a:pPr marL="393192" lvl="1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More Information?</a:t>
            </a:r>
          </a:p>
        </p:txBody>
      </p:sp>
      <p:sp>
        <p:nvSpPr>
          <p:cNvPr id="4" name="Slide Number Placeholder 68"/>
          <p:cNvSpPr txBox="1">
            <a:spLocks/>
          </p:cNvSpPr>
          <p:nvPr/>
        </p:nvSpPr>
        <p:spPr>
          <a:xfrm>
            <a:off x="8534400" y="6407944"/>
            <a:ext cx="47863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5D48E8-849C-4021-9DEC-F55816BA5FE3}" type="slidenum">
              <a:rPr lang="en-US" sz="1200" smtClean="0">
                <a:solidFill>
                  <a:prstClr val="black"/>
                </a:solidFill>
                <a:latin typeface="Lucida Sans Unicode"/>
              </a:rPr>
              <a:pPr>
                <a:defRPr/>
              </a:pPr>
              <a:t>27</a:t>
            </a:fld>
            <a:endParaRPr lang="en-US" sz="1200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33900"/>
            <a:ext cx="39052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0926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29331"/>
            <a:ext cx="3992077" cy="227861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9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457200" y="1219200"/>
            <a:ext cx="8009467" cy="485298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600" b="1" dirty="0" smtClean="0"/>
              <a:t>Sign up for MHEC and M-SARA information with this link:</a:t>
            </a:r>
            <a:endParaRPr lang="en-US" sz="2400" b="1" dirty="0" smtClean="0">
              <a:hlinkClick r:id="rId3"/>
            </a:endParaRPr>
          </a:p>
          <a:p>
            <a:pPr marL="137160" indent="0">
              <a:buNone/>
            </a:pPr>
            <a:r>
              <a:rPr lang="en-US" sz="2600" b="1" dirty="0" smtClean="0">
                <a:hlinkClick r:id="rId3"/>
              </a:rPr>
              <a:t>http</a:t>
            </a:r>
            <a:r>
              <a:rPr lang="en-US" sz="2600" b="1" dirty="0">
                <a:hlinkClick r:id="rId3"/>
              </a:rPr>
              <a:t>://</a:t>
            </a:r>
            <a:r>
              <a:rPr lang="en-US" sz="2600" b="1" dirty="0" smtClean="0">
                <a:hlinkClick r:id="rId3"/>
              </a:rPr>
              <a:t>storage.mhec.org/library/b43d30c1-c560-e211-8dcf-00155d323067/1350/webforms/208d1d71-0acf-e311-aa04-d4ae5299785c.htm?rnd=829184</a:t>
            </a:r>
            <a:endParaRPr lang="en-US" sz="2600" b="1" dirty="0" smtClean="0"/>
          </a:p>
          <a:p>
            <a:pPr marL="630936" lvl="2" indent="0">
              <a:buNone/>
            </a:pPr>
            <a:endParaRPr lang="en-US" sz="1400" dirty="0"/>
          </a:p>
          <a:p>
            <a:pPr marL="630936" lvl="2" indent="0">
              <a:buNone/>
            </a:pPr>
            <a:endParaRPr lang="en-US" sz="1400" dirty="0" smtClean="0"/>
          </a:p>
          <a:p>
            <a:pPr marL="393192" lvl="1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More Information?</a:t>
            </a:r>
          </a:p>
        </p:txBody>
      </p:sp>
      <p:sp>
        <p:nvSpPr>
          <p:cNvPr id="4" name="Slide Number Placeholder 68"/>
          <p:cNvSpPr txBox="1">
            <a:spLocks/>
          </p:cNvSpPr>
          <p:nvPr/>
        </p:nvSpPr>
        <p:spPr>
          <a:xfrm>
            <a:off x="8534400" y="6407944"/>
            <a:ext cx="47863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5D48E8-849C-4021-9DEC-F55816BA5FE3}" type="slidenum">
              <a:rPr lang="en-US" sz="1200" smtClean="0">
                <a:solidFill>
                  <a:prstClr val="black"/>
                </a:solidFill>
                <a:latin typeface="Lucida Sans Unicode"/>
              </a:rPr>
              <a:pPr>
                <a:defRPr/>
              </a:pPr>
              <a:t>28</a:t>
            </a:fld>
            <a:endParaRPr lang="en-US" sz="1200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770140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457200" y="1219200"/>
            <a:ext cx="8009467" cy="4852988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en-US" sz="2600" b="1" dirty="0" smtClean="0"/>
              <a:t>Upcoming Webinars: </a:t>
            </a:r>
          </a:p>
          <a:p>
            <a:pPr marL="137160" indent="0">
              <a:buNone/>
            </a:pPr>
            <a:endParaRPr lang="en-US" sz="2600" b="1" dirty="0"/>
          </a:p>
          <a:p>
            <a:pPr marL="137160" indent="0">
              <a:buNone/>
            </a:pPr>
            <a:r>
              <a:rPr lang="en-US" sz="3200" b="1" dirty="0" smtClean="0">
                <a:hlinkClick r:id="rId2"/>
              </a:rPr>
              <a:t>http</a:t>
            </a:r>
            <a:r>
              <a:rPr lang="en-US" sz="3200" b="1" dirty="0">
                <a:hlinkClick r:id="rId2"/>
              </a:rPr>
              <a:t>://</a:t>
            </a:r>
            <a:r>
              <a:rPr lang="en-US" sz="3200" b="1" dirty="0" smtClean="0">
                <a:hlinkClick r:id="rId2"/>
              </a:rPr>
              <a:t>www.mhec.org/sara-webinars</a:t>
            </a:r>
            <a:endParaRPr lang="en-US" sz="3200" b="1" dirty="0" smtClean="0"/>
          </a:p>
          <a:p>
            <a:pPr marL="137160" indent="0">
              <a:buNone/>
            </a:pPr>
            <a:endParaRPr lang="en-US" sz="3200" b="1" dirty="0"/>
          </a:p>
          <a:p>
            <a:pPr marL="137160" indent="0" algn="ctr">
              <a:buNone/>
            </a:pPr>
            <a:r>
              <a:rPr lang="en-US" sz="3200" b="1" dirty="0" smtClean="0"/>
              <a:t>August 14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and 19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2014</a:t>
            </a:r>
          </a:p>
          <a:p>
            <a:pPr marL="137160" indent="0" algn="ctr">
              <a:buNone/>
            </a:pPr>
            <a:endParaRPr lang="en-US" sz="3200" b="1" dirty="0" smtClean="0"/>
          </a:p>
          <a:p>
            <a:pPr marL="137160" indent="0" algn="ctr">
              <a:buNone/>
            </a:pPr>
            <a:endParaRPr lang="en-US" sz="3200" b="1" dirty="0"/>
          </a:p>
          <a:p>
            <a:pPr fontAlgn="base"/>
            <a:r>
              <a:rPr lang="en-US" sz="3100" b="1" dirty="0"/>
              <a:t>State Authorization for Distance Education:  </a:t>
            </a:r>
            <a:endParaRPr lang="en-US" sz="3100" b="1" dirty="0" smtClean="0"/>
          </a:p>
          <a:p>
            <a:pPr marL="630936" lvl="2" indent="0" fontAlgn="base">
              <a:buNone/>
            </a:pPr>
            <a:r>
              <a:rPr lang="en-US" sz="3100" b="1" dirty="0" smtClean="0"/>
              <a:t>	The </a:t>
            </a:r>
            <a:r>
              <a:rPr lang="en-US" sz="3100" b="1" dirty="0"/>
              <a:t>Future for </a:t>
            </a:r>
            <a:r>
              <a:rPr lang="en-US" sz="3100" b="1" dirty="0" smtClean="0"/>
              <a:t>REGULATIONS</a:t>
            </a:r>
          </a:p>
          <a:p>
            <a:pPr marL="109728" indent="0" fontAlgn="base">
              <a:buNone/>
            </a:pPr>
            <a:endParaRPr lang="en-US" sz="3100" b="1" dirty="0"/>
          </a:p>
          <a:p>
            <a:r>
              <a:rPr lang="en-US" sz="3100" b="1" dirty="0"/>
              <a:t>State Authorization for Distance Education:  </a:t>
            </a:r>
            <a:endParaRPr lang="en-US" sz="3100" b="1" dirty="0" smtClean="0"/>
          </a:p>
          <a:p>
            <a:pPr marL="393192" lvl="1" indent="0">
              <a:buNone/>
            </a:pPr>
            <a:r>
              <a:rPr lang="en-US" sz="3100" b="1" dirty="0" smtClean="0"/>
              <a:t>	The </a:t>
            </a:r>
            <a:r>
              <a:rPr lang="en-US" sz="3100" b="1" dirty="0"/>
              <a:t>Future for RECIPROCITY</a:t>
            </a:r>
          </a:p>
          <a:p>
            <a:pPr marL="109728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b="1" dirty="0" smtClean="0"/>
          </a:p>
          <a:p>
            <a:pPr marL="393192" lvl="1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More Information?</a:t>
            </a:r>
          </a:p>
        </p:txBody>
      </p:sp>
      <p:sp>
        <p:nvSpPr>
          <p:cNvPr id="4" name="Slide Number Placeholder 68"/>
          <p:cNvSpPr txBox="1">
            <a:spLocks/>
          </p:cNvSpPr>
          <p:nvPr/>
        </p:nvSpPr>
        <p:spPr>
          <a:xfrm>
            <a:off x="8534400" y="6407944"/>
            <a:ext cx="47863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5D48E8-849C-4021-9DEC-F55816BA5FE3}" type="slidenum">
              <a:rPr lang="en-US" sz="1200" smtClean="0">
                <a:solidFill>
                  <a:prstClr val="black"/>
                </a:solidFill>
                <a:latin typeface="Lucida Sans Unicode"/>
              </a:rPr>
              <a:pPr>
                <a:defRPr/>
              </a:pPr>
              <a:t>29</a:t>
            </a:fld>
            <a:endParaRPr lang="en-US" sz="1200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102097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312767" y="1143000"/>
            <a:ext cx="8303381" cy="1219200"/>
          </a:xfrm>
        </p:spPr>
        <p:txBody>
          <a:bodyPr>
            <a:normAutofit/>
          </a:bodyPr>
          <a:lstStyle/>
          <a:p>
            <a:pPr marL="109728" indent="0" algn="ctr">
              <a:spcAft>
                <a:spcPts val="1200"/>
              </a:spcAft>
              <a:buNone/>
            </a:pPr>
            <a:endParaRPr lang="en-US" sz="3200" b="1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 </a:t>
            </a:r>
            <a:endParaRPr lang="en-US" sz="4000" dirty="0" smtClean="0"/>
          </a:p>
        </p:txBody>
      </p:sp>
      <p:sp>
        <p:nvSpPr>
          <p:cNvPr id="5" name="Slide Number Placeholder 68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D48E8-849C-4021-9DEC-F55816BA5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2438400"/>
            <a:ext cx="5378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Jennifer L. Parks, M.A.</a:t>
            </a:r>
          </a:p>
          <a:p>
            <a:r>
              <a:rPr lang="en-US" dirty="0" smtClean="0"/>
              <a:t>Director</a:t>
            </a:r>
            <a:r>
              <a:rPr lang="en-US" dirty="0"/>
              <a:t>, Midwestern Regional State Authorization Reciprocity Agreement (M-SARA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Midwestern Higher Education Compact</a:t>
            </a:r>
            <a:endParaRPr lang="en-US" dirty="0"/>
          </a:p>
          <a:p>
            <a:r>
              <a:rPr lang="en-US" dirty="0" smtClean="0">
                <a:hlinkClick r:id="rId2"/>
              </a:rPr>
              <a:t>jennyp@mhec.org</a:t>
            </a:r>
            <a:endParaRPr lang="en-US" dirty="0"/>
          </a:p>
          <a:p>
            <a:r>
              <a:rPr lang="en-US" dirty="0" smtClean="0"/>
              <a:t>(608) 461-0138</a:t>
            </a:r>
            <a:endParaRPr lang="en-US" dirty="0"/>
          </a:p>
        </p:txBody>
      </p:sp>
      <p:pic>
        <p:nvPicPr>
          <p:cNvPr id="8196" name="Picture 4" descr="http://www.mhec.org/sites/mhec.org/files/Jenny_Parks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" y="1166081"/>
            <a:ext cx="2971800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03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Questions?</a:t>
            </a:r>
          </a:p>
        </p:txBody>
      </p:sp>
      <p:sp>
        <p:nvSpPr>
          <p:cNvPr id="4" name="Slide Number Placeholder 68"/>
          <p:cNvSpPr txBox="1">
            <a:spLocks/>
          </p:cNvSpPr>
          <p:nvPr/>
        </p:nvSpPr>
        <p:spPr>
          <a:xfrm>
            <a:off x="8534400" y="6407944"/>
            <a:ext cx="47863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5D48E8-849C-4021-9DEC-F55816BA5FE3}" type="slidenum">
              <a:rPr lang="en-US" sz="1200" smtClean="0">
                <a:solidFill>
                  <a:prstClr val="black"/>
                </a:solidFill>
                <a:latin typeface="Lucida Sans Unicode"/>
              </a:rPr>
              <a:pPr>
                <a:defRPr/>
              </a:pPr>
              <a:t>30</a:t>
            </a:fld>
            <a:endParaRPr lang="en-US" sz="12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14400"/>
            <a:ext cx="7543800" cy="4876800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900" b="1" dirty="0" smtClean="0">
                <a:latin typeface="Arial" pitchFamily="34" charset="0"/>
                <a:cs typeface="Arial" pitchFamily="34" charset="0"/>
              </a:rPr>
              <a:t>Marshall A. Hill, Ph.D.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Executive Director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National Council for State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Authorization Reciprocity Agreements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3005 Center Green Drive, Suite 130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Boulder, CO 80301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303.541.0283 l mhill@nc-sara.org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  <a:hlinkClick r:id="rId2"/>
              </a:rPr>
              <a:t>www.nc-sara.org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00" b="1" dirty="0" smtClean="0">
                <a:latin typeface="Arial" pitchFamily="34" charset="0"/>
                <a:cs typeface="Arial" pitchFamily="34" charset="0"/>
              </a:rPr>
              <a:t>Sandra J. Doran, Esq.​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Director, N-SARA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New England Board of Higher Education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45 Temple Place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Boston, MA 02111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617.533.9524​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  <a:hlinkClick r:id="rId3"/>
              </a:rPr>
              <a:t>sdoran@nebhe.org​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  <a:hlinkClick r:id="rId4"/>
              </a:rPr>
              <a:t>www.nebhe.org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00" b="1" dirty="0" smtClean="0">
                <a:latin typeface="Arial" pitchFamily="34" charset="0"/>
                <a:cs typeface="Arial" pitchFamily="34" charset="0"/>
              </a:rPr>
              <a:t>John Lopez, Ph.D.</a:t>
            </a:r>
            <a:endParaRPr lang="en-US" sz="9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Director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, W-SARA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Western Interstate Commission for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Higher Education (WICHE)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3005 Center Green Drive, Suite 130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Boulder, CO 80301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303.541.0277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jlopex@wiche.edu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  <a:hlinkClick r:id="rId5"/>
              </a:rPr>
              <a:t>www.wiche.edu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00" b="1" dirty="0" smtClean="0">
                <a:latin typeface="Arial" pitchFamily="34" charset="0"/>
                <a:cs typeface="Arial" pitchFamily="34" charset="0"/>
              </a:rPr>
              <a:t>Mary A. Larson, M.Ed.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Director, S-SARA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Southern Regional Education Board (SREB)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592 10th Street N.W.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Atlanta, GA 30318-5776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404.875.9211 ext. 219 l mary.larson@sreb.org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  <a:hlinkClick r:id="rId6"/>
              </a:rPr>
              <a:t>www.sreb.org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00" b="1" dirty="0" smtClean="0">
                <a:latin typeface="Arial" pitchFamily="34" charset="0"/>
                <a:cs typeface="Arial" pitchFamily="34" charset="0"/>
              </a:rPr>
              <a:t>Jennifer L. Parks, M.A.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Director, M-SARA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Midwestern Higher Education Compact (MHEC)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105 Fifth Avenue South, Suite 450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Minneapolis, MN 55401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612.677.2770 l jennyp@MHEC.org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  <a:hlinkClick r:id="rId7"/>
              </a:rPr>
              <a:t>www.mhec.org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00" b="1" dirty="0" smtClean="0">
                <a:latin typeface="Arial" pitchFamily="34" charset="0"/>
                <a:cs typeface="Arial" pitchFamily="34" charset="0"/>
              </a:rPr>
              <a:t>Emily M. Jacobson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Coordinator, M-SARA 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Midwestern Higher Education Compact (MHEC) 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105 Fifth Avenue South, Suite 450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Minneapolis, MN 55401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612-677-2771</a:t>
            </a: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  <a:hlinkClick r:id="rId8"/>
              </a:rPr>
              <a:t>emilyj@mhec.org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  <a:hlinkClick r:id="rId7"/>
              </a:rPr>
              <a:t>www.mhec.org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811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35" y="228600"/>
            <a:ext cx="8230810" cy="685800"/>
          </a:xfrm>
        </p:spPr>
        <p:txBody>
          <a:bodyPr/>
          <a:lstStyle/>
          <a:p>
            <a:pPr algn="ctr"/>
            <a:r>
              <a:rPr lang="en-US" dirty="0" smtClean="0"/>
              <a:t>Structure of the Webinar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9314" y="990600"/>
            <a:ext cx="8305800" cy="4852989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en-US" sz="3600" b="1" u="sng" dirty="0" smtClean="0"/>
              <a:t>Total Webinar Time = 60 minutes</a:t>
            </a:r>
          </a:p>
          <a:p>
            <a:pPr marL="109728" indent="0">
              <a:buNone/>
            </a:pPr>
            <a:endParaRPr lang="en-US" sz="3600" b="1" u="sng" dirty="0" smtClean="0"/>
          </a:p>
          <a:p>
            <a:pPr marL="109728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Part I: </a:t>
            </a:r>
          </a:p>
          <a:p>
            <a:pPr marL="109728" indent="0">
              <a:buNone/>
            </a:pPr>
            <a:r>
              <a:rPr lang="en-US" dirty="0" smtClean="0"/>
              <a:t>Quick </a:t>
            </a:r>
            <a:r>
              <a:rPr lang="en-US" dirty="0" smtClean="0"/>
              <a:t>State Authorization and SARA </a:t>
            </a:r>
            <a:r>
              <a:rPr lang="en-US" dirty="0" smtClean="0"/>
              <a:t>overview </a:t>
            </a:r>
            <a:r>
              <a:rPr lang="en-US" dirty="0" smtClean="0"/>
              <a:t>with implementation </a:t>
            </a:r>
            <a:r>
              <a:rPr lang="en-US" dirty="0" smtClean="0"/>
              <a:t>timeline </a:t>
            </a:r>
            <a:r>
              <a:rPr lang="en-US" dirty="0" smtClean="0"/>
              <a:t>and comment on federal rulemaking</a:t>
            </a:r>
            <a:endParaRPr lang="en-US" dirty="0" smtClean="0"/>
          </a:p>
          <a:p>
            <a:pPr marL="109728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Part II: </a:t>
            </a:r>
          </a:p>
          <a:p>
            <a:pPr marL="109728" indent="0">
              <a:buNone/>
            </a:pPr>
            <a:r>
              <a:rPr lang="en-US" dirty="0" smtClean="0"/>
              <a:t>A </a:t>
            </a:r>
            <a:r>
              <a:rPr lang="en-US" dirty="0" smtClean="0"/>
              <a:t>quick walk </a:t>
            </a:r>
            <a:r>
              <a:rPr lang="en-US" dirty="0" smtClean="0"/>
              <a:t>through the state </a:t>
            </a:r>
            <a:r>
              <a:rPr lang="en-US" dirty="0" smtClean="0"/>
              <a:t>and institutional application process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Part III: </a:t>
            </a:r>
          </a:p>
          <a:p>
            <a:pPr marL="109728" indent="0">
              <a:buNone/>
            </a:pPr>
            <a:r>
              <a:rPr lang="en-US" dirty="0" smtClean="0"/>
              <a:t>Questions and Answers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68"/>
          <p:cNvSpPr txBox="1">
            <a:spLocks/>
          </p:cNvSpPr>
          <p:nvPr/>
        </p:nvSpPr>
        <p:spPr>
          <a:xfrm>
            <a:off x="8458200" y="6324600"/>
            <a:ext cx="55483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D48E8-849C-4021-9DEC-F55816BA5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8583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343891" y="4953000"/>
            <a:ext cx="8303381" cy="1219200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ClrTx/>
              <a:buNone/>
            </a:pPr>
            <a:endParaRPr lang="en-US" sz="2800" b="1" dirty="0" smtClean="0"/>
          </a:p>
          <a:p>
            <a:pPr marL="624078" indent="-514350">
              <a:spcAft>
                <a:spcPts val="1200"/>
              </a:spcAft>
              <a:buClrTx/>
              <a:buFont typeface="+mj-lt"/>
              <a:buAutoNum type="arabicPeriod"/>
            </a:pPr>
            <a:endParaRPr lang="en-US" sz="2800" b="1" dirty="0" smtClean="0"/>
          </a:p>
          <a:p>
            <a:pPr marL="624078" indent="-514350">
              <a:spcAft>
                <a:spcPts val="1200"/>
              </a:spcAft>
              <a:buClrTx/>
              <a:buFont typeface="+mj-lt"/>
              <a:buAutoNum type="arabicPeriod"/>
            </a:pPr>
            <a:endParaRPr lang="en-US" sz="2800" b="1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17672" y="914400"/>
            <a:ext cx="8229600" cy="3230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dirty="0" smtClean="0">
                <a:solidFill>
                  <a:srgbClr val="FF0000"/>
                </a:solidFill>
              </a:rPr>
              <a:t>PART I: 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5300" dirty="0" smtClean="0">
                <a:solidFill>
                  <a:schemeClr val="tx1"/>
                </a:solidFill>
              </a:rPr>
              <a:t>A Quick </a:t>
            </a:r>
            <a:r>
              <a:rPr lang="en-US" sz="5300" dirty="0" smtClean="0">
                <a:solidFill>
                  <a:schemeClr val="tx1"/>
                </a:solidFill>
              </a:rPr>
              <a:t>State Authorization and SARA Overview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68"/>
          <p:cNvSpPr txBox="1">
            <a:spLocks/>
          </p:cNvSpPr>
          <p:nvPr/>
        </p:nvSpPr>
        <p:spPr>
          <a:xfrm>
            <a:off x="8458200" y="6407944"/>
            <a:ext cx="55483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D48E8-849C-4021-9DEC-F55816BA5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68" y="4038600"/>
            <a:ext cx="224313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911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Authorization 101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3135" y="1126901"/>
            <a:ext cx="8382000" cy="49942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October 29, 2010, Program Integrity Rules</a:t>
            </a:r>
          </a:p>
          <a:p>
            <a:pPr marL="109728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Great history and overview: </a:t>
            </a:r>
            <a:r>
              <a:rPr lang="en-US" sz="2400" b="1" dirty="0" smtClean="0">
                <a:hlinkClick r:id="rId2"/>
              </a:rPr>
              <a:t>http</a:t>
            </a:r>
            <a:r>
              <a:rPr lang="en-US" sz="2400" b="1" dirty="0">
                <a:hlinkClick r:id="rId2"/>
              </a:rPr>
              <a:t>://</a:t>
            </a:r>
            <a:r>
              <a:rPr lang="en-US" sz="2400" b="1" dirty="0" smtClean="0">
                <a:hlinkClick r:id="rId2"/>
              </a:rPr>
              <a:t>wcet.wiche.edu/advance/state-approval</a:t>
            </a:r>
            <a:endParaRPr lang="en-US" sz="2400" b="1" dirty="0" smtClean="0"/>
          </a:p>
          <a:p>
            <a:pPr marL="109728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Best list of requirements </a:t>
            </a:r>
            <a:r>
              <a:rPr lang="en-US" sz="2400" b="1" dirty="0"/>
              <a:t>in each state: </a:t>
            </a:r>
            <a:r>
              <a:rPr lang="en-US" sz="2400" b="1" dirty="0">
                <a:hlinkClick r:id="rId3"/>
              </a:rPr>
              <a:t>http://sheeo.org/sheeo_surveys</a:t>
            </a:r>
            <a:r>
              <a:rPr lang="en-US" sz="2400" b="1" dirty="0" smtClean="0">
                <a:hlinkClick r:id="rId3"/>
              </a:rPr>
              <a:t>/</a:t>
            </a:r>
            <a:endParaRPr lang="en-US" sz="2400" b="1" dirty="0" smtClean="0"/>
          </a:p>
          <a:p>
            <a:pPr marL="109728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M-SARA Webinar </a:t>
            </a:r>
            <a:r>
              <a:rPr lang="en-US" sz="2400" b="1" dirty="0"/>
              <a:t>from April 2014: </a:t>
            </a:r>
            <a:r>
              <a:rPr lang="en-US" sz="2400" b="1" dirty="0">
                <a:hlinkClick r:id="rId4"/>
              </a:rPr>
              <a:t>https://</a:t>
            </a:r>
            <a:r>
              <a:rPr lang="en-US" sz="2400" b="1" dirty="0" smtClean="0">
                <a:hlinkClick r:id="rId4"/>
              </a:rPr>
              <a:t>www.youtube.com/watch?v=ilPFNLo38os</a:t>
            </a:r>
            <a:endParaRPr lang="en-US" sz="2400" b="1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43000"/>
            <a:ext cx="966787" cy="10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5206534"/>
            <a:ext cx="725488" cy="101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8"/>
          <p:cNvSpPr txBox="1">
            <a:spLocks/>
          </p:cNvSpPr>
          <p:nvPr/>
        </p:nvSpPr>
        <p:spPr>
          <a:xfrm>
            <a:off x="8458200" y="6324600"/>
            <a:ext cx="55483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D48E8-849C-4021-9DEC-F55816BA5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607652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spect="1" noChangeArrowheads="1"/>
          </p:cNvSpPr>
          <p:nvPr>
            <p:ph sz="quarter" idx="3"/>
          </p:nvPr>
        </p:nvSpPr>
        <p:spPr>
          <a:xfrm>
            <a:off x="300833" y="990600"/>
            <a:ext cx="8303381" cy="5257800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endParaRPr lang="en-US" sz="2200" b="1" dirty="0" smtClean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Institutional academic integrity</a:t>
            </a:r>
            <a:r>
              <a:rPr lang="en-US" sz="2400" b="1" dirty="0">
                <a:solidFill>
                  <a:schemeClr val="accent2"/>
                </a:solidFill>
              </a:rPr>
              <a:t> 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Institutional financial responsibility</a:t>
            </a:r>
          </a:p>
          <a:p>
            <a:pPr marL="109728" indent="0" algn="ctr"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Triggers for </a:t>
            </a:r>
            <a:r>
              <a:rPr lang="en-US" sz="2400" b="1" dirty="0">
                <a:solidFill>
                  <a:schemeClr val="accent2"/>
                </a:solidFill>
              </a:rPr>
              <a:t>“physical presence</a:t>
            </a:r>
            <a:r>
              <a:rPr lang="en-US" sz="2400" b="1" dirty="0" smtClean="0">
                <a:solidFill>
                  <a:schemeClr val="accent2"/>
                </a:solidFill>
              </a:rPr>
              <a:t>”</a:t>
            </a:r>
          </a:p>
          <a:p>
            <a:pPr marL="109728" indent="0" algn="ctr"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Complaint processing</a:t>
            </a:r>
          </a:p>
          <a:p>
            <a:pPr marL="109728" indent="0" algn="ctr"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Data collection </a:t>
            </a:r>
            <a:r>
              <a:rPr lang="en-US" sz="2400" b="1" dirty="0">
                <a:solidFill>
                  <a:schemeClr val="accent2"/>
                </a:solidFill>
              </a:rPr>
              <a:t>and </a:t>
            </a:r>
            <a:r>
              <a:rPr lang="en-US" sz="2400" b="1" dirty="0" smtClean="0">
                <a:solidFill>
                  <a:schemeClr val="accent2"/>
                </a:solidFill>
              </a:rPr>
              <a:t>sharing</a:t>
            </a:r>
          </a:p>
          <a:p>
            <a:pPr marL="109728" indent="0" algn="ctr"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Accountability </a:t>
            </a:r>
            <a:r>
              <a:rPr lang="en-US" sz="2400" b="1" dirty="0">
                <a:solidFill>
                  <a:schemeClr val="accent2"/>
                </a:solidFill>
              </a:rPr>
              <a:t>for </a:t>
            </a:r>
            <a:r>
              <a:rPr lang="en-US" sz="2400" b="1" dirty="0" smtClean="0">
                <a:solidFill>
                  <a:schemeClr val="accent2"/>
                </a:solidFill>
              </a:rPr>
              <a:t>institutional catastrophes</a:t>
            </a:r>
          </a:p>
          <a:p>
            <a:pPr marL="109728" indent="0" algn="ctr">
              <a:buNone/>
            </a:pPr>
            <a:endParaRPr lang="en-US" sz="2000" b="1" dirty="0" smtClean="0"/>
          </a:p>
          <a:p>
            <a:pPr marL="603504" lvl="2" indent="0">
              <a:spcAft>
                <a:spcPts val="1200"/>
              </a:spcAft>
              <a:buClrTx/>
              <a:buNone/>
            </a:pPr>
            <a:endParaRPr lang="en-US" sz="2200" b="1" i="1" dirty="0" smtClean="0">
              <a:solidFill>
                <a:schemeClr val="accent2"/>
              </a:solidFill>
            </a:endParaRPr>
          </a:p>
          <a:p>
            <a:pPr marL="946404" lvl="2" indent="-342900">
              <a:spcAft>
                <a:spcPts val="1200"/>
              </a:spcAft>
              <a:buClrTx/>
            </a:pPr>
            <a:endParaRPr lang="en-US" b="1" dirty="0" smtClean="0"/>
          </a:p>
          <a:p>
            <a:pPr marL="624078" indent="-514350">
              <a:spcAft>
                <a:spcPts val="1200"/>
              </a:spcAft>
              <a:buClrTx/>
              <a:buFont typeface="+mj-lt"/>
              <a:buAutoNum type="arabicPeriod" startAt="3"/>
            </a:pPr>
            <a:endParaRPr lang="en-US" sz="2800" b="1" dirty="0" smtClean="0"/>
          </a:p>
          <a:p>
            <a:pPr marL="624078" indent="-514350">
              <a:spcAft>
                <a:spcPts val="1200"/>
              </a:spcAft>
              <a:buClrTx/>
              <a:buFont typeface="+mj-lt"/>
              <a:buAutoNum type="arabicPeriod" startAt="3"/>
            </a:pPr>
            <a:endParaRPr lang="en-US" sz="2800" b="1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Quick SARA Overview</a:t>
            </a:r>
            <a:endParaRPr lang="en-US" sz="4000" dirty="0" smtClean="0"/>
          </a:p>
        </p:txBody>
      </p:sp>
      <p:sp>
        <p:nvSpPr>
          <p:cNvPr id="5" name="Slide Number Placeholder 68"/>
          <p:cNvSpPr txBox="1">
            <a:spLocks/>
          </p:cNvSpPr>
          <p:nvPr/>
        </p:nvSpPr>
        <p:spPr>
          <a:xfrm>
            <a:off x="8534400" y="6407944"/>
            <a:ext cx="47863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D48E8-849C-4021-9DEC-F55816BA5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099" name="Picture 3" descr="C:\Users\jennyp\AppData\Local\Microsoft\Windows\Temporary Internet Files\Content.IE5\BGEE64DI\MC9000193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22418"/>
            <a:ext cx="1066800" cy="7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6476670" y="1121149"/>
            <a:ext cx="1020823" cy="816005"/>
            <a:chOff x="4177" y="624"/>
            <a:chExt cx="937" cy="749"/>
          </a:xfrm>
        </p:grpSpPr>
        <p:sp>
          <p:nvSpPr>
            <p:cNvPr id="4" name="AutoShape 5"/>
            <p:cNvSpPr>
              <a:spLocks noChangeAspect="1" noChangeArrowheads="1" noTextEdit="1"/>
            </p:cNvSpPr>
            <p:nvPr/>
          </p:nvSpPr>
          <p:spPr bwMode="auto">
            <a:xfrm>
              <a:off x="4177" y="624"/>
              <a:ext cx="937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4854" y="682"/>
              <a:ext cx="252" cy="520"/>
            </a:xfrm>
            <a:custGeom>
              <a:avLst/>
              <a:gdLst>
                <a:gd name="T0" fmla="*/ 107 w 252"/>
                <a:gd name="T1" fmla="*/ 291 h 520"/>
                <a:gd name="T2" fmla="*/ 77 w 252"/>
                <a:gd name="T3" fmla="*/ 322 h 520"/>
                <a:gd name="T4" fmla="*/ 77 w 252"/>
                <a:gd name="T5" fmla="*/ 345 h 520"/>
                <a:gd name="T6" fmla="*/ 90 w 252"/>
                <a:gd name="T7" fmla="*/ 345 h 520"/>
                <a:gd name="T8" fmla="*/ 103 w 252"/>
                <a:gd name="T9" fmla="*/ 349 h 520"/>
                <a:gd name="T10" fmla="*/ 116 w 252"/>
                <a:gd name="T11" fmla="*/ 361 h 520"/>
                <a:gd name="T12" fmla="*/ 118 w 252"/>
                <a:gd name="T13" fmla="*/ 378 h 520"/>
                <a:gd name="T14" fmla="*/ 124 w 252"/>
                <a:gd name="T15" fmla="*/ 389 h 520"/>
                <a:gd name="T16" fmla="*/ 139 w 252"/>
                <a:gd name="T17" fmla="*/ 402 h 520"/>
                <a:gd name="T18" fmla="*/ 144 w 252"/>
                <a:gd name="T19" fmla="*/ 426 h 520"/>
                <a:gd name="T20" fmla="*/ 159 w 252"/>
                <a:gd name="T21" fmla="*/ 451 h 520"/>
                <a:gd name="T22" fmla="*/ 183 w 252"/>
                <a:gd name="T23" fmla="*/ 466 h 520"/>
                <a:gd name="T24" fmla="*/ 189 w 252"/>
                <a:gd name="T25" fmla="*/ 470 h 520"/>
                <a:gd name="T26" fmla="*/ 172 w 252"/>
                <a:gd name="T27" fmla="*/ 470 h 520"/>
                <a:gd name="T28" fmla="*/ 157 w 252"/>
                <a:gd name="T29" fmla="*/ 469 h 520"/>
                <a:gd name="T30" fmla="*/ 145 w 252"/>
                <a:gd name="T31" fmla="*/ 467 h 520"/>
                <a:gd name="T32" fmla="*/ 141 w 252"/>
                <a:gd name="T33" fmla="*/ 471 h 520"/>
                <a:gd name="T34" fmla="*/ 147 w 252"/>
                <a:gd name="T35" fmla="*/ 499 h 520"/>
                <a:gd name="T36" fmla="*/ 138 w 252"/>
                <a:gd name="T37" fmla="*/ 506 h 520"/>
                <a:gd name="T38" fmla="*/ 126 w 252"/>
                <a:gd name="T39" fmla="*/ 479 h 520"/>
                <a:gd name="T40" fmla="*/ 113 w 252"/>
                <a:gd name="T41" fmla="*/ 482 h 520"/>
                <a:gd name="T42" fmla="*/ 102 w 252"/>
                <a:gd name="T43" fmla="*/ 510 h 520"/>
                <a:gd name="T44" fmla="*/ 99 w 252"/>
                <a:gd name="T45" fmla="*/ 494 h 520"/>
                <a:gd name="T46" fmla="*/ 86 w 252"/>
                <a:gd name="T47" fmla="*/ 451 h 520"/>
                <a:gd name="T48" fmla="*/ 72 w 252"/>
                <a:gd name="T49" fmla="*/ 420 h 520"/>
                <a:gd name="T50" fmla="*/ 63 w 252"/>
                <a:gd name="T51" fmla="*/ 399 h 520"/>
                <a:gd name="T52" fmla="*/ 51 w 252"/>
                <a:gd name="T53" fmla="*/ 388 h 520"/>
                <a:gd name="T54" fmla="*/ 45 w 252"/>
                <a:gd name="T55" fmla="*/ 370 h 520"/>
                <a:gd name="T56" fmla="*/ 64 w 252"/>
                <a:gd name="T57" fmla="*/ 339 h 520"/>
                <a:gd name="T58" fmla="*/ 72 w 252"/>
                <a:gd name="T59" fmla="*/ 305 h 520"/>
                <a:gd name="T60" fmla="*/ 105 w 252"/>
                <a:gd name="T61" fmla="*/ 271 h 520"/>
                <a:gd name="T62" fmla="*/ 147 w 252"/>
                <a:gd name="T63" fmla="*/ 245 h 520"/>
                <a:gd name="T64" fmla="*/ 185 w 252"/>
                <a:gd name="T65" fmla="*/ 215 h 520"/>
                <a:gd name="T66" fmla="*/ 210 w 252"/>
                <a:gd name="T67" fmla="*/ 167 h 520"/>
                <a:gd name="T68" fmla="*/ 203 w 252"/>
                <a:gd name="T69" fmla="*/ 98 h 520"/>
                <a:gd name="T70" fmla="*/ 169 w 252"/>
                <a:gd name="T71" fmla="*/ 46 h 520"/>
                <a:gd name="T72" fmla="*/ 142 w 252"/>
                <a:gd name="T73" fmla="*/ 26 h 520"/>
                <a:gd name="T74" fmla="*/ 111 w 252"/>
                <a:gd name="T75" fmla="*/ 14 h 520"/>
                <a:gd name="T76" fmla="*/ 78 w 252"/>
                <a:gd name="T77" fmla="*/ 10 h 520"/>
                <a:gd name="T78" fmla="*/ 46 w 252"/>
                <a:gd name="T79" fmla="*/ 13 h 520"/>
                <a:gd name="T80" fmla="*/ 20 w 252"/>
                <a:gd name="T81" fmla="*/ 22 h 520"/>
                <a:gd name="T82" fmla="*/ 6 w 252"/>
                <a:gd name="T83" fmla="*/ 23 h 520"/>
                <a:gd name="T84" fmla="*/ 27 w 252"/>
                <a:gd name="T85" fmla="*/ 11 h 520"/>
                <a:gd name="T86" fmla="*/ 50 w 252"/>
                <a:gd name="T87" fmla="*/ 4 h 520"/>
                <a:gd name="T88" fmla="*/ 74 w 252"/>
                <a:gd name="T89" fmla="*/ 1 h 520"/>
                <a:gd name="T90" fmla="*/ 104 w 252"/>
                <a:gd name="T91" fmla="*/ 1 h 520"/>
                <a:gd name="T92" fmla="*/ 147 w 252"/>
                <a:gd name="T93" fmla="*/ 9 h 520"/>
                <a:gd name="T94" fmla="*/ 185 w 252"/>
                <a:gd name="T95" fmla="*/ 28 h 520"/>
                <a:gd name="T96" fmla="*/ 216 w 252"/>
                <a:gd name="T97" fmla="*/ 57 h 520"/>
                <a:gd name="T98" fmla="*/ 241 w 252"/>
                <a:gd name="T99" fmla="*/ 96 h 520"/>
                <a:gd name="T100" fmla="*/ 252 w 252"/>
                <a:gd name="T101" fmla="*/ 147 h 520"/>
                <a:gd name="T102" fmla="*/ 236 w 252"/>
                <a:gd name="T103" fmla="*/ 190 h 520"/>
                <a:gd name="T104" fmla="*/ 217 w 252"/>
                <a:gd name="T105" fmla="*/ 21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2" h="520">
                  <a:moveTo>
                    <a:pt x="199" y="228"/>
                  </a:moveTo>
                  <a:lnTo>
                    <a:pt x="125" y="278"/>
                  </a:lnTo>
                  <a:lnTo>
                    <a:pt x="117" y="285"/>
                  </a:lnTo>
                  <a:lnTo>
                    <a:pt x="107" y="291"/>
                  </a:lnTo>
                  <a:lnTo>
                    <a:pt x="98" y="298"/>
                  </a:lnTo>
                  <a:lnTo>
                    <a:pt x="90" y="305"/>
                  </a:lnTo>
                  <a:lnTo>
                    <a:pt x="83" y="313"/>
                  </a:lnTo>
                  <a:lnTo>
                    <a:pt x="77" y="322"/>
                  </a:lnTo>
                  <a:lnTo>
                    <a:pt x="73" y="331"/>
                  </a:lnTo>
                  <a:lnTo>
                    <a:pt x="72" y="342"/>
                  </a:lnTo>
                  <a:lnTo>
                    <a:pt x="74" y="344"/>
                  </a:lnTo>
                  <a:lnTo>
                    <a:pt x="77" y="345"/>
                  </a:lnTo>
                  <a:lnTo>
                    <a:pt x="80" y="346"/>
                  </a:lnTo>
                  <a:lnTo>
                    <a:pt x="84" y="345"/>
                  </a:lnTo>
                  <a:lnTo>
                    <a:pt x="87" y="345"/>
                  </a:lnTo>
                  <a:lnTo>
                    <a:pt x="90" y="345"/>
                  </a:lnTo>
                  <a:lnTo>
                    <a:pt x="93" y="346"/>
                  </a:lnTo>
                  <a:lnTo>
                    <a:pt x="97" y="346"/>
                  </a:lnTo>
                  <a:lnTo>
                    <a:pt x="99" y="347"/>
                  </a:lnTo>
                  <a:lnTo>
                    <a:pt x="103" y="349"/>
                  </a:lnTo>
                  <a:lnTo>
                    <a:pt x="105" y="350"/>
                  </a:lnTo>
                  <a:lnTo>
                    <a:pt x="108" y="352"/>
                  </a:lnTo>
                  <a:lnTo>
                    <a:pt x="112" y="356"/>
                  </a:lnTo>
                  <a:lnTo>
                    <a:pt x="116" y="361"/>
                  </a:lnTo>
                  <a:lnTo>
                    <a:pt x="118" y="366"/>
                  </a:lnTo>
                  <a:lnTo>
                    <a:pt x="119" y="372"/>
                  </a:lnTo>
                  <a:lnTo>
                    <a:pt x="119" y="375"/>
                  </a:lnTo>
                  <a:lnTo>
                    <a:pt x="118" y="378"/>
                  </a:lnTo>
                  <a:lnTo>
                    <a:pt x="117" y="381"/>
                  </a:lnTo>
                  <a:lnTo>
                    <a:pt x="115" y="384"/>
                  </a:lnTo>
                  <a:lnTo>
                    <a:pt x="119" y="386"/>
                  </a:lnTo>
                  <a:lnTo>
                    <a:pt x="124" y="389"/>
                  </a:lnTo>
                  <a:lnTo>
                    <a:pt x="128" y="391"/>
                  </a:lnTo>
                  <a:lnTo>
                    <a:pt x="132" y="395"/>
                  </a:lnTo>
                  <a:lnTo>
                    <a:pt x="136" y="398"/>
                  </a:lnTo>
                  <a:lnTo>
                    <a:pt x="139" y="402"/>
                  </a:lnTo>
                  <a:lnTo>
                    <a:pt x="142" y="406"/>
                  </a:lnTo>
                  <a:lnTo>
                    <a:pt x="144" y="411"/>
                  </a:lnTo>
                  <a:lnTo>
                    <a:pt x="144" y="419"/>
                  </a:lnTo>
                  <a:lnTo>
                    <a:pt x="144" y="426"/>
                  </a:lnTo>
                  <a:lnTo>
                    <a:pt x="146" y="434"/>
                  </a:lnTo>
                  <a:lnTo>
                    <a:pt x="149" y="441"/>
                  </a:lnTo>
                  <a:lnTo>
                    <a:pt x="154" y="446"/>
                  </a:lnTo>
                  <a:lnTo>
                    <a:pt x="159" y="451"/>
                  </a:lnTo>
                  <a:lnTo>
                    <a:pt x="164" y="456"/>
                  </a:lnTo>
                  <a:lnTo>
                    <a:pt x="170" y="460"/>
                  </a:lnTo>
                  <a:lnTo>
                    <a:pt x="176" y="464"/>
                  </a:lnTo>
                  <a:lnTo>
                    <a:pt x="183" y="466"/>
                  </a:lnTo>
                  <a:lnTo>
                    <a:pt x="190" y="467"/>
                  </a:lnTo>
                  <a:lnTo>
                    <a:pt x="198" y="468"/>
                  </a:lnTo>
                  <a:lnTo>
                    <a:pt x="194" y="469"/>
                  </a:lnTo>
                  <a:lnTo>
                    <a:pt x="189" y="470"/>
                  </a:lnTo>
                  <a:lnTo>
                    <a:pt x="185" y="471"/>
                  </a:lnTo>
                  <a:lnTo>
                    <a:pt x="181" y="471"/>
                  </a:lnTo>
                  <a:lnTo>
                    <a:pt x="176" y="471"/>
                  </a:lnTo>
                  <a:lnTo>
                    <a:pt x="172" y="470"/>
                  </a:lnTo>
                  <a:lnTo>
                    <a:pt x="168" y="470"/>
                  </a:lnTo>
                  <a:lnTo>
                    <a:pt x="163" y="470"/>
                  </a:lnTo>
                  <a:lnTo>
                    <a:pt x="160" y="469"/>
                  </a:lnTo>
                  <a:lnTo>
                    <a:pt x="157" y="469"/>
                  </a:lnTo>
                  <a:lnTo>
                    <a:pt x="154" y="469"/>
                  </a:lnTo>
                  <a:lnTo>
                    <a:pt x="151" y="468"/>
                  </a:lnTo>
                  <a:lnTo>
                    <a:pt x="148" y="467"/>
                  </a:lnTo>
                  <a:lnTo>
                    <a:pt x="145" y="467"/>
                  </a:lnTo>
                  <a:lnTo>
                    <a:pt x="143" y="466"/>
                  </a:lnTo>
                  <a:lnTo>
                    <a:pt x="140" y="466"/>
                  </a:lnTo>
                  <a:lnTo>
                    <a:pt x="139" y="469"/>
                  </a:lnTo>
                  <a:lnTo>
                    <a:pt x="141" y="471"/>
                  </a:lnTo>
                  <a:lnTo>
                    <a:pt x="143" y="474"/>
                  </a:lnTo>
                  <a:lnTo>
                    <a:pt x="144" y="477"/>
                  </a:lnTo>
                  <a:lnTo>
                    <a:pt x="145" y="488"/>
                  </a:lnTo>
                  <a:lnTo>
                    <a:pt x="147" y="499"/>
                  </a:lnTo>
                  <a:lnTo>
                    <a:pt x="145" y="511"/>
                  </a:lnTo>
                  <a:lnTo>
                    <a:pt x="139" y="520"/>
                  </a:lnTo>
                  <a:lnTo>
                    <a:pt x="139" y="513"/>
                  </a:lnTo>
                  <a:lnTo>
                    <a:pt x="138" y="506"/>
                  </a:lnTo>
                  <a:lnTo>
                    <a:pt x="136" y="499"/>
                  </a:lnTo>
                  <a:lnTo>
                    <a:pt x="133" y="492"/>
                  </a:lnTo>
                  <a:lnTo>
                    <a:pt x="130" y="485"/>
                  </a:lnTo>
                  <a:lnTo>
                    <a:pt x="126" y="479"/>
                  </a:lnTo>
                  <a:lnTo>
                    <a:pt x="121" y="473"/>
                  </a:lnTo>
                  <a:lnTo>
                    <a:pt x="116" y="467"/>
                  </a:lnTo>
                  <a:lnTo>
                    <a:pt x="114" y="475"/>
                  </a:lnTo>
                  <a:lnTo>
                    <a:pt x="113" y="482"/>
                  </a:lnTo>
                  <a:lnTo>
                    <a:pt x="111" y="490"/>
                  </a:lnTo>
                  <a:lnTo>
                    <a:pt x="109" y="497"/>
                  </a:lnTo>
                  <a:lnTo>
                    <a:pt x="105" y="504"/>
                  </a:lnTo>
                  <a:lnTo>
                    <a:pt x="102" y="510"/>
                  </a:lnTo>
                  <a:lnTo>
                    <a:pt x="97" y="515"/>
                  </a:lnTo>
                  <a:lnTo>
                    <a:pt x="91" y="520"/>
                  </a:lnTo>
                  <a:lnTo>
                    <a:pt x="96" y="508"/>
                  </a:lnTo>
                  <a:lnTo>
                    <a:pt x="99" y="494"/>
                  </a:lnTo>
                  <a:lnTo>
                    <a:pt x="99" y="479"/>
                  </a:lnTo>
                  <a:lnTo>
                    <a:pt x="95" y="466"/>
                  </a:lnTo>
                  <a:lnTo>
                    <a:pt x="91" y="459"/>
                  </a:lnTo>
                  <a:lnTo>
                    <a:pt x="86" y="451"/>
                  </a:lnTo>
                  <a:lnTo>
                    <a:pt x="82" y="444"/>
                  </a:lnTo>
                  <a:lnTo>
                    <a:pt x="78" y="436"/>
                  </a:lnTo>
                  <a:lnTo>
                    <a:pt x="75" y="429"/>
                  </a:lnTo>
                  <a:lnTo>
                    <a:pt x="72" y="420"/>
                  </a:lnTo>
                  <a:lnTo>
                    <a:pt x="71" y="412"/>
                  </a:lnTo>
                  <a:lnTo>
                    <a:pt x="71" y="403"/>
                  </a:lnTo>
                  <a:lnTo>
                    <a:pt x="67" y="401"/>
                  </a:lnTo>
                  <a:lnTo>
                    <a:pt x="63" y="399"/>
                  </a:lnTo>
                  <a:lnTo>
                    <a:pt x="60" y="397"/>
                  </a:lnTo>
                  <a:lnTo>
                    <a:pt x="57" y="394"/>
                  </a:lnTo>
                  <a:lnTo>
                    <a:pt x="53" y="391"/>
                  </a:lnTo>
                  <a:lnTo>
                    <a:pt x="51" y="388"/>
                  </a:lnTo>
                  <a:lnTo>
                    <a:pt x="48" y="384"/>
                  </a:lnTo>
                  <a:lnTo>
                    <a:pt x="46" y="380"/>
                  </a:lnTo>
                  <a:lnTo>
                    <a:pt x="45" y="375"/>
                  </a:lnTo>
                  <a:lnTo>
                    <a:pt x="45" y="370"/>
                  </a:lnTo>
                  <a:lnTo>
                    <a:pt x="46" y="366"/>
                  </a:lnTo>
                  <a:lnTo>
                    <a:pt x="47" y="360"/>
                  </a:lnTo>
                  <a:lnTo>
                    <a:pt x="65" y="346"/>
                  </a:lnTo>
                  <a:lnTo>
                    <a:pt x="64" y="339"/>
                  </a:lnTo>
                  <a:lnTo>
                    <a:pt x="64" y="331"/>
                  </a:lnTo>
                  <a:lnTo>
                    <a:pt x="64" y="324"/>
                  </a:lnTo>
                  <a:lnTo>
                    <a:pt x="66" y="316"/>
                  </a:lnTo>
                  <a:lnTo>
                    <a:pt x="72" y="305"/>
                  </a:lnTo>
                  <a:lnTo>
                    <a:pt x="79" y="296"/>
                  </a:lnTo>
                  <a:lnTo>
                    <a:pt x="87" y="287"/>
                  </a:lnTo>
                  <a:lnTo>
                    <a:pt x="96" y="279"/>
                  </a:lnTo>
                  <a:lnTo>
                    <a:pt x="105" y="271"/>
                  </a:lnTo>
                  <a:lnTo>
                    <a:pt x="115" y="264"/>
                  </a:lnTo>
                  <a:lnTo>
                    <a:pt x="126" y="258"/>
                  </a:lnTo>
                  <a:lnTo>
                    <a:pt x="136" y="251"/>
                  </a:lnTo>
                  <a:lnTo>
                    <a:pt x="147" y="245"/>
                  </a:lnTo>
                  <a:lnTo>
                    <a:pt x="157" y="238"/>
                  </a:lnTo>
                  <a:lnTo>
                    <a:pt x="167" y="231"/>
                  </a:lnTo>
                  <a:lnTo>
                    <a:pt x="176" y="223"/>
                  </a:lnTo>
                  <a:lnTo>
                    <a:pt x="185" y="215"/>
                  </a:lnTo>
                  <a:lnTo>
                    <a:pt x="193" y="206"/>
                  </a:lnTo>
                  <a:lnTo>
                    <a:pt x="199" y="196"/>
                  </a:lnTo>
                  <a:lnTo>
                    <a:pt x="205" y="185"/>
                  </a:lnTo>
                  <a:lnTo>
                    <a:pt x="210" y="167"/>
                  </a:lnTo>
                  <a:lnTo>
                    <a:pt x="213" y="150"/>
                  </a:lnTo>
                  <a:lnTo>
                    <a:pt x="213" y="132"/>
                  </a:lnTo>
                  <a:lnTo>
                    <a:pt x="209" y="115"/>
                  </a:lnTo>
                  <a:lnTo>
                    <a:pt x="203" y="98"/>
                  </a:lnTo>
                  <a:lnTo>
                    <a:pt x="196" y="82"/>
                  </a:lnTo>
                  <a:lnTo>
                    <a:pt x="186" y="67"/>
                  </a:lnTo>
                  <a:lnTo>
                    <a:pt x="174" y="52"/>
                  </a:lnTo>
                  <a:lnTo>
                    <a:pt x="169" y="46"/>
                  </a:lnTo>
                  <a:lnTo>
                    <a:pt x="163" y="40"/>
                  </a:lnTo>
                  <a:lnTo>
                    <a:pt x="156" y="35"/>
                  </a:lnTo>
                  <a:lnTo>
                    <a:pt x="149" y="31"/>
                  </a:lnTo>
                  <a:lnTo>
                    <a:pt x="142" y="26"/>
                  </a:lnTo>
                  <a:lnTo>
                    <a:pt x="135" y="23"/>
                  </a:lnTo>
                  <a:lnTo>
                    <a:pt x="127" y="19"/>
                  </a:lnTo>
                  <a:lnTo>
                    <a:pt x="119" y="17"/>
                  </a:lnTo>
                  <a:lnTo>
                    <a:pt x="111" y="14"/>
                  </a:lnTo>
                  <a:lnTo>
                    <a:pt x="104" y="12"/>
                  </a:lnTo>
                  <a:lnTo>
                    <a:pt x="95" y="11"/>
                  </a:lnTo>
                  <a:lnTo>
                    <a:pt x="87" y="11"/>
                  </a:lnTo>
                  <a:lnTo>
                    <a:pt x="78" y="10"/>
                  </a:lnTo>
                  <a:lnTo>
                    <a:pt x="70" y="10"/>
                  </a:lnTo>
                  <a:lnTo>
                    <a:pt x="62" y="11"/>
                  </a:lnTo>
                  <a:lnTo>
                    <a:pt x="53" y="12"/>
                  </a:lnTo>
                  <a:lnTo>
                    <a:pt x="46" y="13"/>
                  </a:lnTo>
                  <a:lnTo>
                    <a:pt x="40" y="15"/>
                  </a:lnTo>
                  <a:lnTo>
                    <a:pt x="33" y="18"/>
                  </a:lnTo>
                  <a:lnTo>
                    <a:pt x="27" y="20"/>
                  </a:lnTo>
                  <a:lnTo>
                    <a:pt x="20" y="22"/>
                  </a:lnTo>
                  <a:lnTo>
                    <a:pt x="14" y="25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6" y="23"/>
                  </a:lnTo>
                  <a:lnTo>
                    <a:pt x="11" y="19"/>
                  </a:lnTo>
                  <a:lnTo>
                    <a:pt x="16" y="17"/>
                  </a:lnTo>
                  <a:lnTo>
                    <a:pt x="21" y="13"/>
                  </a:lnTo>
                  <a:lnTo>
                    <a:pt x="27" y="11"/>
                  </a:lnTo>
                  <a:lnTo>
                    <a:pt x="33" y="9"/>
                  </a:lnTo>
                  <a:lnTo>
                    <a:pt x="38" y="7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6" y="3"/>
                  </a:lnTo>
                  <a:lnTo>
                    <a:pt x="62" y="2"/>
                  </a:lnTo>
                  <a:lnTo>
                    <a:pt x="68" y="2"/>
                  </a:lnTo>
                  <a:lnTo>
                    <a:pt x="74" y="1"/>
                  </a:lnTo>
                  <a:lnTo>
                    <a:pt x="80" y="1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104" y="1"/>
                  </a:lnTo>
                  <a:lnTo>
                    <a:pt x="115" y="2"/>
                  </a:lnTo>
                  <a:lnTo>
                    <a:pt x="126" y="3"/>
                  </a:lnTo>
                  <a:lnTo>
                    <a:pt x="137" y="6"/>
                  </a:lnTo>
                  <a:lnTo>
                    <a:pt x="147" y="9"/>
                  </a:lnTo>
                  <a:lnTo>
                    <a:pt x="157" y="13"/>
                  </a:lnTo>
                  <a:lnTo>
                    <a:pt x="167" y="17"/>
                  </a:lnTo>
                  <a:lnTo>
                    <a:pt x="176" y="22"/>
                  </a:lnTo>
                  <a:lnTo>
                    <a:pt x="185" y="28"/>
                  </a:lnTo>
                  <a:lnTo>
                    <a:pt x="194" y="34"/>
                  </a:lnTo>
                  <a:lnTo>
                    <a:pt x="202" y="41"/>
                  </a:lnTo>
                  <a:lnTo>
                    <a:pt x="209" y="49"/>
                  </a:lnTo>
                  <a:lnTo>
                    <a:pt x="216" y="57"/>
                  </a:lnTo>
                  <a:lnTo>
                    <a:pt x="223" y="66"/>
                  </a:lnTo>
                  <a:lnTo>
                    <a:pt x="229" y="75"/>
                  </a:lnTo>
                  <a:lnTo>
                    <a:pt x="235" y="85"/>
                  </a:lnTo>
                  <a:lnTo>
                    <a:pt x="241" y="96"/>
                  </a:lnTo>
                  <a:lnTo>
                    <a:pt x="246" y="108"/>
                  </a:lnTo>
                  <a:lnTo>
                    <a:pt x="249" y="121"/>
                  </a:lnTo>
                  <a:lnTo>
                    <a:pt x="251" y="134"/>
                  </a:lnTo>
                  <a:lnTo>
                    <a:pt x="252" y="147"/>
                  </a:lnTo>
                  <a:lnTo>
                    <a:pt x="250" y="160"/>
                  </a:lnTo>
                  <a:lnTo>
                    <a:pt x="247" y="172"/>
                  </a:lnTo>
                  <a:lnTo>
                    <a:pt x="241" y="184"/>
                  </a:lnTo>
                  <a:lnTo>
                    <a:pt x="236" y="190"/>
                  </a:lnTo>
                  <a:lnTo>
                    <a:pt x="232" y="196"/>
                  </a:lnTo>
                  <a:lnTo>
                    <a:pt x="228" y="202"/>
                  </a:lnTo>
                  <a:lnTo>
                    <a:pt x="223" y="208"/>
                  </a:lnTo>
                  <a:lnTo>
                    <a:pt x="217" y="214"/>
                  </a:lnTo>
                  <a:lnTo>
                    <a:pt x="212" y="219"/>
                  </a:lnTo>
                  <a:lnTo>
                    <a:pt x="206" y="224"/>
                  </a:lnTo>
                  <a:lnTo>
                    <a:pt x="199" y="2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255" y="624"/>
              <a:ext cx="766" cy="381"/>
            </a:xfrm>
            <a:custGeom>
              <a:avLst/>
              <a:gdLst>
                <a:gd name="T0" fmla="*/ 560 w 766"/>
                <a:gd name="T1" fmla="*/ 327 h 381"/>
                <a:gd name="T2" fmla="*/ 544 w 766"/>
                <a:gd name="T3" fmla="*/ 354 h 381"/>
                <a:gd name="T4" fmla="*/ 516 w 766"/>
                <a:gd name="T5" fmla="*/ 345 h 381"/>
                <a:gd name="T6" fmla="*/ 487 w 766"/>
                <a:gd name="T7" fmla="*/ 341 h 381"/>
                <a:gd name="T8" fmla="*/ 458 w 766"/>
                <a:gd name="T9" fmla="*/ 342 h 381"/>
                <a:gd name="T10" fmla="*/ 429 w 766"/>
                <a:gd name="T11" fmla="*/ 346 h 381"/>
                <a:gd name="T12" fmla="*/ 402 w 766"/>
                <a:gd name="T13" fmla="*/ 353 h 381"/>
                <a:gd name="T14" fmla="*/ 381 w 766"/>
                <a:gd name="T15" fmla="*/ 362 h 381"/>
                <a:gd name="T16" fmla="*/ 360 w 766"/>
                <a:gd name="T17" fmla="*/ 374 h 381"/>
                <a:gd name="T18" fmla="*/ 344 w 766"/>
                <a:gd name="T19" fmla="*/ 380 h 381"/>
                <a:gd name="T20" fmla="*/ 324 w 766"/>
                <a:gd name="T21" fmla="*/ 353 h 381"/>
                <a:gd name="T22" fmla="*/ 301 w 766"/>
                <a:gd name="T23" fmla="*/ 329 h 381"/>
                <a:gd name="T24" fmla="*/ 276 w 766"/>
                <a:gd name="T25" fmla="*/ 309 h 381"/>
                <a:gd name="T26" fmla="*/ 248 w 766"/>
                <a:gd name="T27" fmla="*/ 295 h 381"/>
                <a:gd name="T28" fmla="*/ 216 w 766"/>
                <a:gd name="T29" fmla="*/ 289 h 381"/>
                <a:gd name="T30" fmla="*/ 181 w 766"/>
                <a:gd name="T31" fmla="*/ 281 h 381"/>
                <a:gd name="T32" fmla="*/ 184 w 766"/>
                <a:gd name="T33" fmla="*/ 223 h 381"/>
                <a:gd name="T34" fmla="*/ 4 w 766"/>
                <a:gd name="T35" fmla="*/ 131 h 381"/>
                <a:gd name="T36" fmla="*/ 25 w 766"/>
                <a:gd name="T37" fmla="*/ 125 h 381"/>
                <a:gd name="T38" fmla="*/ 59 w 766"/>
                <a:gd name="T39" fmla="*/ 114 h 381"/>
                <a:gd name="T40" fmla="*/ 104 w 766"/>
                <a:gd name="T41" fmla="*/ 100 h 381"/>
                <a:gd name="T42" fmla="*/ 154 w 766"/>
                <a:gd name="T43" fmla="*/ 83 h 381"/>
                <a:gd name="T44" fmla="*/ 207 w 766"/>
                <a:gd name="T45" fmla="*/ 64 h 381"/>
                <a:gd name="T46" fmla="*/ 260 w 766"/>
                <a:gd name="T47" fmla="*/ 46 h 381"/>
                <a:gd name="T48" fmla="*/ 307 w 766"/>
                <a:gd name="T49" fmla="*/ 30 h 381"/>
                <a:gd name="T50" fmla="*/ 348 w 766"/>
                <a:gd name="T51" fmla="*/ 16 h 381"/>
                <a:gd name="T52" fmla="*/ 378 w 766"/>
                <a:gd name="T53" fmla="*/ 6 h 381"/>
                <a:gd name="T54" fmla="*/ 392 w 766"/>
                <a:gd name="T55" fmla="*/ 1 h 381"/>
                <a:gd name="T56" fmla="*/ 397 w 766"/>
                <a:gd name="T57" fmla="*/ 2 h 381"/>
                <a:gd name="T58" fmla="*/ 417 w 766"/>
                <a:gd name="T59" fmla="*/ 13 h 381"/>
                <a:gd name="T60" fmla="*/ 450 w 766"/>
                <a:gd name="T61" fmla="*/ 31 h 381"/>
                <a:gd name="T62" fmla="*/ 492 w 766"/>
                <a:gd name="T63" fmla="*/ 54 h 381"/>
                <a:gd name="T64" fmla="*/ 540 w 766"/>
                <a:gd name="T65" fmla="*/ 80 h 381"/>
                <a:gd name="T66" fmla="*/ 591 w 766"/>
                <a:gd name="T67" fmla="*/ 108 h 381"/>
                <a:gd name="T68" fmla="*/ 642 w 766"/>
                <a:gd name="T69" fmla="*/ 136 h 381"/>
                <a:gd name="T70" fmla="*/ 688 w 766"/>
                <a:gd name="T71" fmla="*/ 162 h 381"/>
                <a:gd name="T72" fmla="*/ 726 w 766"/>
                <a:gd name="T73" fmla="*/ 184 h 381"/>
                <a:gd name="T74" fmla="*/ 753 w 766"/>
                <a:gd name="T75" fmla="*/ 200 h 381"/>
                <a:gd name="T76" fmla="*/ 766 w 766"/>
                <a:gd name="T77" fmla="*/ 208 h 381"/>
                <a:gd name="T78" fmla="*/ 745 w 766"/>
                <a:gd name="T79" fmla="*/ 217 h 381"/>
                <a:gd name="T80" fmla="*/ 700 w 766"/>
                <a:gd name="T81" fmla="*/ 236 h 381"/>
                <a:gd name="T82" fmla="*/ 645 w 766"/>
                <a:gd name="T83" fmla="*/ 260 h 381"/>
                <a:gd name="T84" fmla="*/ 595 w 766"/>
                <a:gd name="T85" fmla="*/ 281 h 381"/>
                <a:gd name="T86" fmla="*/ 567 w 766"/>
                <a:gd name="T87" fmla="*/ 29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6" h="381">
                  <a:moveTo>
                    <a:pt x="564" y="295"/>
                  </a:moveTo>
                  <a:lnTo>
                    <a:pt x="562" y="310"/>
                  </a:lnTo>
                  <a:lnTo>
                    <a:pt x="560" y="327"/>
                  </a:lnTo>
                  <a:lnTo>
                    <a:pt x="556" y="342"/>
                  </a:lnTo>
                  <a:lnTo>
                    <a:pt x="553" y="358"/>
                  </a:lnTo>
                  <a:lnTo>
                    <a:pt x="544" y="354"/>
                  </a:lnTo>
                  <a:lnTo>
                    <a:pt x="535" y="350"/>
                  </a:lnTo>
                  <a:lnTo>
                    <a:pt x="526" y="347"/>
                  </a:lnTo>
                  <a:lnTo>
                    <a:pt x="516" y="345"/>
                  </a:lnTo>
                  <a:lnTo>
                    <a:pt x="507" y="343"/>
                  </a:lnTo>
                  <a:lnTo>
                    <a:pt x="497" y="342"/>
                  </a:lnTo>
                  <a:lnTo>
                    <a:pt x="487" y="341"/>
                  </a:lnTo>
                  <a:lnTo>
                    <a:pt x="477" y="341"/>
                  </a:lnTo>
                  <a:lnTo>
                    <a:pt x="468" y="341"/>
                  </a:lnTo>
                  <a:lnTo>
                    <a:pt x="458" y="342"/>
                  </a:lnTo>
                  <a:lnTo>
                    <a:pt x="448" y="343"/>
                  </a:lnTo>
                  <a:lnTo>
                    <a:pt x="439" y="344"/>
                  </a:lnTo>
                  <a:lnTo>
                    <a:pt x="429" y="346"/>
                  </a:lnTo>
                  <a:lnTo>
                    <a:pt x="420" y="348"/>
                  </a:lnTo>
                  <a:lnTo>
                    <a:pt x="411" y="350"/>
                  </a:lnTo>
                  <a:lnTo>
                    <a:pt x="402" y="353"/>
                  </a:lnTo>
                  <a:lnTo>
                    <a:pt x="395" y="355"/>
                  </a:lnTo>
                  <a:lnTo>
                    <a:pt x="388" y="358"/>
                  </a:lnTo>
                  <a:lnTo>
                    <a:pt x="381" y="362"/>
                  </a:lnTo>
                  <a:lnTo>
                    <a:pt x="374" y="366"/>
                  </a:lnTo>
                  <a:lnTo>
                    <a:pt x="367" y="370"/>
                  </a:lnTo>
                  <a:lnTo>
                    <a:pt x="360" y="374"/>
                  </a:lnTo>
                  <a:lnTo>
                    <a:pt x="353" y="378"/>
                  </a:lnTo>
                  <a:lnTo>
                    <a:pt x="346" y="381"/>
                  </a:lnTo>
                  <a:lnTo>
                    <a:pt x="344" y="380"/>
                  </a:lnTo>
                  <a:lnTo>
                    <a:pt x="337" y="371"/>
                  </a:lnTo>
                  <a:lnTo>
                    <a:pt x="331" y="362"/>
                  </a:lnTo>
                  <a:lnTo>
                    <a:pt x="324" y="353"/>
                  </a:lnTo>
                  <a:lnTo>
                    <a:pt x="316" y="345"/>
                  </a:lnTo>
                  <a:lnTo>
                    <a:pt x="309" y="336"/>
                  </a:lnTo>
                  <a:lnTo>
                    <a:pt x="301" y="329"/>
                  </a:lnTo>
                  <a:lnTo>
                    <a:pt x="293" y="322"/>
                  </a:lnTo>
                  <a:lnTo>
                    <a:pt x="285" y="315"/>
                  </a:lnTo>
                  <a:lnTo>
                    <a:pt x="276" y="309"/>
                  </a:lnTo>
                  <a:lnTo>
                    <a:pt x="267" y="304"/>
                  </a:lnTo>
                  <a:lnTo>
                    <a:pt x="258" y="299"/>
                  </a:lnTo>
                  <a:lnTo>
                    <a:pt x="248" y="295"/>
                  </a:lnTo>
                  <a:lnTo>
                    <a:pt x="238" y="292"/>
                  </a:lnTo>
                  <a:lnTo>
                    <a:pt x="227" y="290"/>
                  </a:lnTo>
                  <a:lnTo>
                    <a:pt x="216" y="289"/>
                  </a:lnTo>
                  <a:lnTo>
                    <a:pt x="204" y="289"/>
                  </a:lnTo>
                  <a:lnTo>
                    <a:pt x="182" y="294"/>
                  </a:lnTo>
                  <a:lnTo>
                    <a:pt x="181" y="281"/>
                  </a:lnTo>
                  <a:lnTo>
                    <a:pt x="182" y="257"/>
                  </a:lnTo>
                  <a:lnTo>
                    <a:pt x="183" y="234"/>
                  </a:lnTo>
                  <a:lnTo>
                    <a:pt x="184" y="223"/>
                  </a:lnTo>
                  <a:lnTo>
                    <a:pt x="2" y="134"/>
                  </a:lnTo>
                  <a:lnTo>
                    <a:pt x="0" y="132"/>
                  </a:lnTo>
                  <a:lnTo>
                    <a:pt x="4" y="131"/>
                  </a:lnTo>
                  <a:lnTo>
                    <a:pt x="9" y="130"/>
                  </a:lnTo>
                  <a:lnTo>
                    <a:pt x="16" y="128"/>
                  </a:lnTo>
                  <a:lnTo>
                    <a:pt x="25" y="125"/>
                  </a:lnTo>
                  <a:lnTo>
                    <a:pt x="35" y="122"/>
                  </a:lnTo>
                  <a:lnTo>
                    <a:pt x="47" y="118"/>
                  </a:lnTo>
                  <a:lnTo>
                    <a:pt x="59" y="114"/>
                  </a:lnTo>
                  <a:lnTo>
                    <a:pt x="73" y="110"/>
                  </a:lnTo>
                  <a:lnTo>
                    <a:pt x="88" y="105"/>
                  </a:lnTo>
                  <a:lnTo>
                    <a:pt x="104" y="100"/>
                  </a:lnTo>
                  <a:lnTo>
                    <a:pt x="120" y="94"/>
                  </a:lnTo>
                  <a:lnTo>
                    <a:pt x="137" y="89"/>
                  </a:lnTo>
                  <a:lnTo>
                    <a:pt x="154" y="83"/>
                  </a:lnTo>
                  <a:lnTo>
                    <a:pt x="171" y="77"/>
                  </a:lnTo>
                  <a:lnTo>
                    <a:pt x="189" y="70"/>
                  </a:lnTo>
                  <a:lnTo>
                    <a:pt x="207" y="64"/>
                  </a:lnTo>
                  <a:lnTo>
                    <a:pt x="225" y="58"/>
                  </a:lnTo>
                  <a:lnTo>
                    <a:pt x="242" y="52"/>
                  </a:lnTo>
                  <a:lnTo>
                    <a:pt x="260" y="46"/>
                  </a:lnTo>
                  <a:lnTo>
                    <a:pt x="276" y="41"/>
                  </a:lnTo>
                  <a:lnTo>
                    <a:pt x="292" y="35"/>
                  </a:lnTo>
                  <a:lnTo>
                    <a:pt x="307" y="30"/>
                  </a:lnTo>
                  <a:lnTo>
                    <a:pt x="322" y="25"/>
                  </a:lnTo>
                  <a:lnTo>
                    <a:pt x="336" y="20"/>
                  </a:lnTo>
                  <a:lnTo>
                    <a:pt x="348" y="16"/>
                  </a:lnTo>
                  <a:lnTo>
                    <a:pt x="359" y="12"/>
                  </a:lnTo>
                  <a:lnTo>
                    <a:pt x="369" y="8"/>
                  </a:lnTo>
                  <a:lnTo>
                    <a:pt x="378" y="6"/>
                  </a:lnTo>
                  <a:lnTo>
                    <a:pt x="384" y="3"/>
                  </a:lnTo>
                  <a:lnTo>
                    <a:pt x="389" y="1"/>
                  </a:lnTo>
                  <a:lnTo>
                    <a:pt x="392" y="1"/>
                  </a:lnTo>
                  <a:lnTo>
                    <a:pt x="393" y="0"/>
                  </a:lnTo>
                  <a:lnTo>
                    <a:pt x="394" y="1"/>
                  </a:lnTo>
                  <a:lnTo>
                    <a:pt x="397" y="2"/>
                  </a:lnTo>
                  <a:lnTo>
                    <a:pt x="402" y="5"/>
                  </a:lnTo>
                  <a:lnTo>
                    <a:pt x="409" y="8"/>
                  </a:lnTo>
                  <a:lnTo>
                    <a:pt x="417" y="13"/>
                  </a:lnTo>
                  <a:lnTo>
                    <a:pt x="426" y="18"/>
                  </a:lnTo>
                  <a:lnTo>
                    <a:pt x="437" y="24"/>
                  </a:lnTo>
                  <a:lnTo>
                    <a:pt x="450" y="31"/>
                  </a:lnTo>
                  <a:lnTo>
                    <a:pt x="463" y="38"/>
                  </a:lnTo>
                  <a:lnTo>
                    <a:pt x="477" y="45"/>
                  </a:lnTo>
                  <a:lnTo>
                    <a:pt x="492" y="54"/>
                  </a:lnTo>
                  <a:lnTo>
                    <a:pt x="508" y="62"/>
                  </a:lnTo>
                  <a:lnTo>
                    <a:pt x="523" y="71"/>
                  </a:lnTo>
                  <a:lnTo>
                    <a:pt x="540" y="80"/>
                  </a:lnTo>
                  <a:lnTo>
                    <a:pt x="557" y="89"/>
                  </a:lnTo>
                  <a:lnTo>
                    <a:pt x="574" y="99"/>
                  </a:lnTo>
                  <a:lnTo>
                    <a:pt x="591" y="108"/>
                  </a:lnTo>
                  <a:lnTo>
                    <a:pt x="608" y="118"/>
                  </a:lnTo>
                  <a:lnTo>
                    <a:pt x="625" y="127"/>
                  </a:lnTo>
                  <a:lnTo>
                    <a:pt x="642" y="136"/>
                  </a:lnTo>
                  <a:lnTo>
                    <a:pt x="658" y="145"/>
                  </a:lnTo>
                  <a:lnTo>
                    <a:pt x="673" y="154"/>
                  </a:lnTo>
                  <a:lnTo>
                    <a:pt x="688" y="162"/>
                  </a:lnTo>
                  <a:lnTo>
                    <a:pt x="702" y="170"/>
                  </a:lnTo>
                  <a:lnTo>
                    <a:pt x="714" y="177"/>
                  </a:lnTo>
                  <a:lnTo>
                    <a:pt x="726" y="184"/>
                  </a:lnTo>
                  <a:lnTo>
                    <a:pt x="736" y="190"/>
                  </a:lnTo>
                  <a:lnTo>
                    <a:pt x="746" y="195"/>
                  </a:lnTo>
                  <a:lnTo>
                    <a:pt x="753" y="200"/>
                  </a:lnTo>
                  <a:lnTo>
                    <a:pt x="759" y="203"/>
                  </a:lnTo>
                  <a:lnTo>
                    <a:pt x="763" y="206"/>
                  </a:lnTo>
                  <a:lnTo>
                    <a:pt x="766" y="208"/>
                  </a:lnTo>
                  <a:lnTo>
                    <a:pt x="762" y="209"/>
                  </a:lnTo>
                  <a:lnTo>
                    <a:pt x="756" y="212"/>
                  </a:lnTo>
                  <a:lnTo>
                    <a:pt x="745" y="217"/>
                  </a:lnTo>
                  <a:lnTo>
                    <a:pt x="732" y="222"/>
                  </a:lnTo>
                  <a:lnTo>
                    <a:pt x="717" y="229"/>
                  </a:lnTo>
                  <a:lnTo>
                    <a:pt x="700" y="236"/>
                  </a:lnTo>
                  <a:lnTo>
                    <a:pt x="682" y="244"/>
                  </a:lnTo>
                  <a:lnTo>
                    <a:pt x="663" y="252"/>
                  </a:lnTo>
                  <a:lnTo>
                    <a:pt x="645" y="260"/>
                  </a:lnTo>
                  <a:lnTo>
                    <a:pt x="626" y="268"/>
                  </a:lnTo>
                  <a:lnTo>
                    <a:pt x="610" y="275"/>
                  </a:lnTo>
                  <a:lnTo>
                    <a:pt x="595" y="281"/>
                  </a:lnTo>
                  <a:lnTo>
                    <a:pt x="582" y="287"/>
                  </a:lnTo>
                  <a:lnTo>
                    <a:pt x="573" y="291"/>
                  </a:lnTo>
                  <a:lnTo>
                    <a:pt x="567" y="294"/>
                  </a:lnTo>
                  <a:lnTo>
                    <a:pt x="564" y="2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180" y="867"/>
              <a:ext cx="668" cy="506"/>
            </a:xfrm>
            <a:custGeom>
              <a:avLst/>
              <a:gdLst>
                <a:gd name="T0" fmla="*/ 505 w 668"/>
                <a:gd name="T1" fmla="*/ 436 h 506"/>
                <a:gd name="T2" fmla="*/ 431 w 668"/>
                <a:gd name="T3" fmla="*/ 381 h 506"/>
                <a:gd name="T4" fmla="*/ 363 w 668"/>
                <a:gd name="T5" fmla="*/ 317 h 506"/>
                <a:gd name="T6" fmla="*/ 326 w 668"/>
                <a:gd name="T7" fmla="*/ 278 h 506"/>
                <a:gd name="T8" fmla="*/ 325 w 668"/>
                <a:gd name="T9" fmla="*/ 330 h 506"/>
                <a:gd name="T10" fmla="*/ 329 w 668"/>
                <a:gd name="T11" fmla="*/ 401 h 506"/>
                <a:gd name="T12" fmla="*/ 306 w 668"/>
                <a:gd name="T13" fmla="*/ 467 h 506"/>
                <a:gd name="T14" fmla="*/ 291 w 668"/>
                <a:gd name="T15" fmla="*/ 490 h 506"/>
                <a:gd name="T16" fmla="*/ 276 w 668"/>
                <a:gd name="T17" fmla="*/ 489 h 506"/>
                <a:gd name="T18" fmla="*/ 257 w 668"/>
                <a:gd name="T19" fmla="*/ 442 h 506"/>
                <a:gd name="T20" fmla="*/ 227 w 668"/>
                <a:gd name="T21" fmla="*/ 453 h 506"/>
                <a:gd name="T22" fmla="*/ 219 w 668"/>
                <a:gd name="T23" fmla="*/ 445 h 506"/>
                <a:gd name="T24" fmla="*/ 255 w 668"/>
                <a:gd name="T25" fmla="*/ 378 h 506"/>
                <a:gd name="T26" fmla="*/ 249 w 668"/>
                <a:gd name="T27" fmla="*/ 292 h 506"/>
                <a:gd name="T28" fmla="*/ 232 w 668"/>
                <a:gd name="T29" fmla="*/ 302 h 506"/>
                <a:gd name="T30" fmla="*/ 216 w 668"/>
                <a:gd name="T31" fmla="*/ 313 h 506"/>
                <a:gd name="T32" fmla="*/ 194 w 668"/>
                <a:gd name="T33" fmla="*/ 323 h 506"/>
                <a:gd name="T34" fmla="*/ 171 w 668"/>
                <a:gd name="T35" fmla="*/ 332 h 506"/>
                <a:gd name="T36" fmla="*/ 148 w 668"/>
                <a:gd name="T37" fmla="*/ 339 h 506"/>
                <a:gd name="T38" fmla="*/ 123 w 668"/>
                <a:gd name="T39" fmla="*/ 343 h 506"/>
                <a:gd name="T40" fmla="*/ 97 w 668"/>
                <a:gd name="T41" fmla="*/ 325 h 506"/>
                <a:gd name="T42" fmla="*/ 120 w 668"/>
                <a:gd name="T43" fmla="*/ 307 h 506"/>
                <a:gd name="T44" fmla="*/ 104 w 668"/>
                <a:gd name="T45" fmla="*/ 295 h 506"/>
                <a:gd name="T46" fmla="*/ 77 w 668"/>
                <a:gd name="T47" fmla="*/ 282 h 506"/>
                <a:gd name="T48" fmla="*/ 88 w 668"/>
                <a:gd name="T49" fmla="*/ 275 h 506"/>
                <a:gd name="T50" fmla="*/ 125 w 668"/>
                <a:gd name="T51" fmla="*/ 270 h 506"/>
                <a:gd name="T52" fmla="*/ 160 w 668"/>
                <a:gd name="T53" fmla="*/ 260 h 506"/>
                <a:gd name="T54" fmla="*/ 193 w 668"/>
                <a:gd name="T55" fmla="*/ 243 h 506"/>
                <a:gd name="T56" fmla="*/ 214 w 668"/>
                <a:gd name="T57" fmla="*/ 229 h 506"/>
                <a:gd name="T58" fmla="*/ 223 w 668"/>
                <a:gd name="T59" fmla="*/ 220 h 506"/>
                <a:gd name="T60" fmla="*/ 95 w 668"/>
                <a:gd name="T61" fmla="*/ 187 h 506"/>
                <a:gd name="T62" fmla="*/ 74 w 668"/>
                <a:gd name="T63" fmla="*/ 186 h 506"/>
                <a:gd name="T64" fmla="*/ 53 w 668"/>
                <a:gd name="T65" fmla="*/ 185 h 506"/>
                <a:gd name="T66" fmla="*/ 32 w 668"/>
                <a:gd name="T67" fmla="*/ 185 h 506"/>
                <a:gd name="T68" fmla="*/ 11 w 668"/>
                <a:gd name="T69" fmla="*/ 187 h 506"/>
                <a:gd name="T70" fmla="*/ 3 w 668"/>
                <a:gd name="T71" fmla="*/ 177 h 506"/>
                <a:gd name="T72" fmla="*/ 11 w 668"/>
                <a:gd name="T73" fmla="*/ 80 h 506"/>
                <a:gd name="T74" fmla="*/ 23 w 668"/>
                <a:gd name="T75" fmla="*/ 53 h 506"/>
                <a:gd name="T76" fmla="*/ 43 w 668"/>
                <a:gd name="T77" fmla="*/ 30 h 506"/>
                <a:gd name="T78" fmla="*/ 68 w 668"/>
                <a:gd name="T79" fmla="*/ 12 h 506"/>
                <a:gd name="T80" fmla="*/ 95 w 668"/>
                <a:gd name="T81" fmla="*/ 0 h 506"/>
                <a:gd name="T82" fmla="*/ 280 w 668"/>
                <a:gd name="T83" fmla="*/ 131 h 506"/>
                <a:gd name="T84" fmla="*/ 320 w 668"/>
                <a:gd name="T85" fmla="*/ 138 h 506"/>
                <a:gd name="T86" fmla="*/ 349 w 668"/>
                <a:gd name="T87" fmla="*/ 165 h 506"/>
                <a:gd name="T88" fmla="*/ 369 w 668"/>
                <a:gd name="T89" fmla="*/ 173 h 506"/>
                <a:gd name="T90" fmla="*/ 392 w 668"/>
                <a:gd name="T91" fmla="*/ 179 h 506"/>
                <a:gd name="T92" fmla="*/ 415 w 668"/>
                <a:gd name="T93" fmla="*/ 184 h 506"/>
                <a:gd name="T94" fmla="*/ 437 w 668"/>
                <a:gd name="T95" fmla="*/ 190 h 506"/>
                <a:gd name="T96" fmla="*/ 628 w 668"/>
                <a:gd name="T97" fmla="*/ 253 h 506"/>
                <a:gd name="T98" fmla="*/ 597 w 668"/>
                <a:gd name="T99" fmla="*/ 264 h 506"/>
                <a:gd name="T100" fmla="*/ 596 w 668"/>
                <a:gd name="T101" fmla="*/ 281 h 506"/>
                <a:gd name="T102" fmla="*/ 626 w 668"/>
                <a:gd name="T103" fmla="*/ 298 h 506"/>
                <a:gd name="T104" fmla="*/ 653 w 668"/>
                <a:gd name="T105" fmla="*/ 319 h 506"/>
                <a:gd name="T106" fmla="*/ 668 w 668"/>
                <a:gd name="T107" fmla="*/ 347 h 506"/>
                <a:gd name="T108" fmla="*/ 666 w 668"/>
                <a:gd name="T109" fmla="*/ 372 h 506"/>
                <a:gd name="T110" fmla="*/ 654 w 668"/>
                <a:gd name="T111" fmla="*/ 396 h 506"/>
                <a:gd name="T112" fmla="*/ 627 w 668"/>
                <a:gd name="T113" fmla="*/ 426 h 506"/>
                <a:gd name="T114" fmla="*/ 581 w 668"/>
                <a:gd name="T115" fmla="*/ 448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8" h="506">
                  <a:moveTo>
                    <a:pt x="549" y="452"/>
                  </a:moveTo>
                  <a:lnTo>
                    <a:pt x="536" y="450"/>
                  </a:lnTo>
                  <a:lnTo>
                    <a:pt x="521" y="445"/>
                  </a:lnTo>
                  <a:lnTo>
                    <a:pt x="505" y="436"/>
                  </a:lnTo>
                  <a:lnTo>
                    <a:pt x="487" y="425"/>
                  </a:lnTo>
                  <a:lnTo>
                    <a:pt x="468" y="411"/>
                  </a:lnTo>
                  <a:lnTo>
                    <a:pt x="449" y="396"/>
                  </a:lnTo>
                  <a:lnTo>
                    <a:pt x="431" y="381"/>
                  </a:lnTo>
                  <a:lnTo>
                    <a:pt x="412" y="364"/>
                  </a:lnTo>
                  <a:lnTo>
                    <a:pt x="395" y="348"/>
                  </a:lnTo>
                  <a:lnTo>
                    <a:pt x="378" y="332"/>
                  </a:lnTo>
                  <a:lnTo>
                    <a:pt x="363" y="317"/>
                  </a:lnTo>
                  <a:lnTo>
                    <a:pt x="350" y="304"/>
                  </a:lnTo>
                  <a:lnTo>
                    <a:pt x="339" y="292"/>
                  </a:lnTo>
                  <a:lnTo>
                    <a:pt x="331" y="283"/>
                  </a:lnTo>
                  <a:lnTo>
                    <a:pt x="326" y="278"/>
                  </a:lnTo>
                  <a:lnTo>
                    <a:pt x="324" y="276"/>
                  </a:lnTo>
                  <a:lnTo>
                    <a:pt x="323" y="294"/>
                  </a:lnTo>
                  <a:lnTo>
                    <a:pt x="323" y="312"/>
                  </a:lnTo>
                  <a:lnTo>
                    <a:pt x="325" y="330"/>
                  </a:lnTo>
                  <a:lnTo>
                    <a:pt x="327" y="347"/>
                  </a:lnTo>
                  <a:lnTo>
                    <a:pt x="329" y="365"/>
                  </a:lnTo>
                  <a:lnTo>
                    <a:pt x="330" y="383"/>
                  </a:lnTo>
                  <a:lnTo>
                    <a:pt x="329" y="401"/>
                  </a:lnTo>
                  <a:lnTo>
                    <a:pt x="324" y="420"/>
                  </a:lnTo>
                  <a:lnTo>
                    <a:pt x="313" y="455"/>
                  </a:lnTo>
                  <a:lnTo>
                    <a:pt x="310" y="461"/>
                  </a:lnTo>
                  <a:lnTo>
                    <a:pt x="306" y="467"/>
                  </a:lnTo>
                  <a:lnTo>
                    <a:pt x="302" y="473"/>
                  </a:lnTo>
                  <a:lnTo>
                    <a:pt x="298" y="478"/>
                  </a:lnTo>
                  <a:lnTo>
                    <a:pt x="295" y="484"/>
                  </a:lnTo>
                  <a:lnTo>
                    <a:pt x="291" y="490"/>
                  </a:lnTo>
                  <a:lnTo>
                    <a:pt x="287" y="496"/>
                  </a:lnTo>
                  <a:lnTo>
                    <a:pt x="283" y="502"/>
                  </a:lnTo>
                  <a:lnTo>
                    <a:pt x="276" y="506"/>
                  </a:lnTo>
                  <a:lnTo>
                    <a:pt x="276" y="489"/>
                  </a:lnTo>
                  <a:lnTo>
                    <a:pt x="274" y="471"/>
                  </a:lnTo>
                  <a:lnTo>
                    <a:pt x="270" y="454"/>
                  </a:lnTo>
                  <a:lnTo>
                    <a:pt x="264" y="438"/>
                  </a:lnTo>
                  <a:lnTo>
                    <a:pt x="257" y="442"/>
                  </a:lnTo>
                  <a:lnTo>
                    <a:pt x="250" y="445"/>
                  </a:lnTo>
                  <a:lnTo>
                    <a:pt x="242" y="448"/>
                  </a:lnTo>
                  <a:lnTo>
                    <a:pt x="235" y="451"/>
                  </a:lnTo>
                  <a:lnTo>
                    <a:pt x="227" y="453"/>
                  </a:lnTo>
                  <a:lnTo>
                    <a:pt x="219" y="455"/>
                  </a:lnTo>
                  <a:lnTo>
                    <a:pt x="212" y="457"/>
                  </a:lnTo>
                  <a:lnTo>
                    <a:pt x="204" y="458"/>
                  </a:lnTo>
                  <a:lnTo>
                    <a:pt x="219" y="445"/>
                  </a:lnTo>
                  <a:lnTo>
                    <a:pt x="232" y="431"/>
                  </a:lnTo>
                  <a:lnTo>
                    <a:pt x="242" y="414"/>
                  </a:lnTo>
                  <a:lnTo>
                    <a:pt x="250" y="396"/>
                  </a:lnTo>
                  <a:lnTo>
                    <a:pt x="255" y="378"/>
                  </a:lnTo>
                  <a:lnTo>
                    <a:pt x="257" y="358"/>
                  </a:lnTo>
                  <a:lnTo>
                    <a:pt x="257" y="338"/>
                  </a:lnTo>
                  <a:lnTo>
                    <a:pt x="255" y="319"/>
                  </a:lnTo>
                  <a:lnTo>
                    <a:pt x="249" y="292"/>
                  </a:lnTo>
                  <a:lnTo>
                    <a:pt x="245" y="294"/>
                  </a:lnTo>
                  <a:lnTo>
                    <a:pt x="240" y="296"/>
                  </a:lnTo>
                  <a:lnTo>
                    <a:pt x="236" y="299"/>
                  </a:lnTo>
                  <a:lnTo>
                    <a:pt x="232" y="302"/>
                  </a:lnTo>
                  <a:lnTo>
                    <a:pt x="229" y="305"/>
                  </a:lnTo>
                  <a:lnTo>
                    <a:pt x="225" y="308"/>
                  </a:lnTo>
                  <a:lnTo>
                    <a:pt x="220" y="311"/>
                  </a:lnTo>
                  <a:lnTo>
                    <a:pt x="216" y="313"/>
                  </a:lnTo>
                  <a:lnTo>
                    <a:pt x="211" y="316"/>
                  </a:lnTo>
                  <a:lnTo>
                    <a:pt x="205" y="318"/>
                  </a:lnTo>
                  <a:lnTo>
                    <a:pt x="200" y="321"/>
                  </a:lnTo>
                  <a:lnTo>
                    <a:pt x="194" y="323"/>
                  </a:lnTo>
                  <a:lnTo>
                    <a:pt x="188" y="326"/>
                  </a:lnTo>
                  <a:lnTo>
                    <a:pt x="183" y="328"/>
                  </a:lnTo>
                  <a:lnTo>
                    <a:pt x="177" y="331"/>
                  </a:lnTo>
                  <a:lnTo>
                    <a:pt x="171" y="332"/>
                  </a:lnTo>
                  <a:lnTo>
                    <a:pt x="166" y="334"/>
                  </a:lnTo>
                  <a:lnTo>
                    <a:pt x="160" y="336"/>
                  </a:lnTo>
                  <a:lnTo>
                    <a:pt x="154" y="338"/>
                  </a:lnTo>
                  <a:lnTo>
                    <a:pt x="148" y="339"/>
                  </a:lnTo>
                  <a:lnTo>
                    <a:pt x="142" y="341"/>
                  </a:lnTo>
                  <a:lnTo>
                    <a:pt x="136" y="342"/>
                  </a:lnTo>
                  <a:lnTo>
                    <a:pt x="129" y="342"/>
                  </a:lnTo>
                  <a:lnTo>
                    <a:pt x="123" y="343"/>
                  </a:lnTo>
                  <a:lnTo>
                    <a:pt x="79" y="338"/>
                  </a:lnTo>
                  <a:lnTo>
                    <a:pt x="85" y="334"/>
                  </a:lnTo>
                  <a:lnTo>
                    <a:pt x="91" y="330"/>
                  </a:lnTo>
                  <a:lnTo>
                    <a:pt x="97" y="325"/>
                  </a:lnTo>
                  <a:lnTo>
                    <a:pt x="102" y="320"/>
                  </a:lnTo>
                  <a:lnTo>
                    <a:pt x="108" y="316"/>
                  </a:lnTo>
                  <a:lnTo>
                    <a:pt x="114" y="311"/>
                  </a:lnTo>
                  <a:lnTo>
                    <a:pt x="120" y="307"/>
                  </a:lnTo>
                  <a:lnTo>
                    <a:pt x="126" y="303"/>
                  </a:lnTo>
                  <a:lnTo>
                    <a:pt x="119" y="300"/>
                  </a:lnTo>
                  <a:lnTo>
                    <a:pt x="111" y="298"/>
                  </a:lnTo>
                  <a:lnTo>
                    <a:pt x="104" y="295"/>
                  </a:lnTo>
                  <a:lnTo>
                    <a:pt x="97" y="292"/>
                  </a:lnTo>
                  <a:lnTo>
                    <a:pt x="90" y="289"/>
                  </a:lnTo>
                  <a:lnTo>
                    <a:pt x="83" y="286"/>
                  </a:lnTo>
                  <a:lnTo>
                    <a:pt x="77" y="282"/>
                  </a:lnTo>
                  <a:lnTo>
                    <a:pt x="71" y="278"/>
                  </a:lnTo>
                  <a:lnTo>
                    <a:pt x="69" y="275"/>
                  </a:lnTo>
                  <a:lnTo>
                    <a:pt x="79" y="275"/>
                  </a:lnTo>
                  <a:lnTo>
                    <a:pt x="88" y="275"/>
                  </a:lnTo>
                  <a:lnTo>
                    <a:pt x="97" y="275"/>
                  </a:lnTo>
                  <a:lnTo>
                    <a:pt x="107" y="274"/>
                  </a:lnTo>
                  <a:lnTo>
                    <a:pt x="116" y="272"/>
                  </a:lnTo>
                  <a:lnTo>
                    <a:pt x="125" y="270"/>
                  </a:lnTo>
                  <a:lnTo>
                    <a:pt x="134" y="269"/>
                  </a:lnTo>
                  <a:lnTo>
                    <a:pt x="143" y="266"/>
                  </a:lnTo>
                  <a:lnTo>
                    <a:pt x="152" y="263"/>
                  </a:lnTo>
                  <a:lnTo>
                    <a:pt x="160" y="260"/>
                  </a:lnTo>
                  <a:lnTo>
                    <a:pt x="168" y="256"/>
                  </a:lnTo>
                  <a:lnTo>
                    <a:pt x="177" y="252"/>
                  </a:lnTo>
                  <a:lnTo>
                    <a:pt x="185" y="248"/>
                  </a:lnTo>
                  <a:lnTo>
                    <a:pt x="193" y="243"/>
                  </a:lnTo>
                  <a:lnTo>
                    <a:pt x="201" y="238"/>
                  </a:lnTo>
                  <a:lnTo>
                    <a:pt x="209" y="232"/>
                  </a:lnTo>
                  <a:lnTo>
                    <a:pt x="212" y="231"/>
                  </a:lnTo>
                  <a:lnTo>
                    <a:pt x="214" y="229"/>
                  </a:lnTo>
                  <a:lnTo>
                    <a:pt x="216" y="227"/>
                  </a:lnTo>
                  <a:lnTo>
                    <a:pt x="219" y="225"/>
                  </a:lnTo>
                  <a:lnTo>
                    <a:pt x="220" y="223"/>
                  </a:lnTo>
                  <a:lnTo>
                    <a:pt x="223" y="220"/>
                  </a:lnTo>
                  <a:lnTo>
                    <a:pt x="224" y="218"/>
                  </a:lnTo>
                  <a:lnTo>
                    <a:pt x="226" y="216"/>
                  </a:lnTo>
                  <a:lnTo>
                    <a:pt x="212" y="212"/>
                  </a:lnTo>
                  <a:lnTo>
                    <a:pt x="95" y="187"/>
                  </a:lnTo>
                  <a:lnTo>
                    <a:pt x="90" y="187"/>
                  </a:lnTo>
                  <a:lnTo>
                    <a:pt x="84" y="187"/>
                  </a:lnTo>
                  <a:lnTo>
                    <a:pt x="79" y="187"/>
                  </a:lnTo>
                  <a:lnTo>
                    <a:pt x="74" y="186"/>
                  </a:lnTo>
                  <a:lnTo>
                    <a:pt x="69" y="186"/>
                  </a:lnTo>
                  <a:lnTo>
                    <a:pt x="63" y="186"/>
                  </a:lnTo>
                  <a:lnTo>
                    <a:pt x="58" y="186"/>
                  </a:lnTo>
                  <a:lnTo>
                    <a:pt x="53" y="185"/>
                  </a:lnTo>
                  <a:lnTo>
                    <a:pt x="48" y="185"/>
                  </a:lnTo>
                  <a:lnTo>
                    <a:pt x="43" y="185"/>
                  </a:lnTo>
                  <a:lnTo>
                    <a:pt x="37" y="185"/>
                  </a:lnTo>
                  <a:lnTo>
                    <a:pt x="32" y="185"/>
                  </a:lnTo>
                  <a:lnTo>
                    <a:pt x="27" y="186"/>
                  </a:lnTo>
                  <a:lnTo>
                    <a:pt x="22" y="186"/>
                  </a:lnTo>
                  <a:lnTo>
                    <a:pt x="17" y="186"/>
                  </a:lnTo>
                  <a:lnTo>
                    <a:pt x="11" y="187"/>
                  </a:lnTo>
                  <a:lnTo>
                    <a:pt x="8" y="186"/>
                  </a:lnTo>
                  <a:lnTo>
                    <a:pt x="5" y="183"/>
                  </a:lnTo>
                  <a:lnTo>
                    <a:pt x="4" y="180"/>
                  </a:lnTo>
                  <a:lnTo>
                    <a:pt x="3" y="177"/>
                  </a:lnTo>
                  <a:lnTo>
                    <a:pt x="0" y="153"/>
                  </a:lnTo>
                  <a:lnTo>
                    <a:pt x="2" y="128"/>
                  </a:lnTo>
                  <a:lnTo>
                    <a:pt x="5" y="104"/>
                  </a:lnTo>
                  <a:lnTo>
                    <a:pt x="11" y="80"/>
                  </a:lnTo>
                  <a:lnTo>
                    <a:pt x="12" y="73"/>
                  </a:lnTo>
                  <a:lnTo>
                    <a:pt x="15" y="66"/>
                  </a:lnTo>
                  <a:lnTo>
                    <a:pt x="19" y="60"/>
                  </a:lnTo>
                  <a:lnTo>
                    <a:pt x="23" y="53"/>
                  </a:lnTo>
                  <a:lnTo>
                    <a:pt x="27" y="47"/>
                  </a:lnTo>
                  <a:lnTo>
                    <a:pt x="32" y="41"/>
                  </a:lnTo>
                  <a:lnTo>
                    <a:pt x="37" y="36"/>
                  </a:lnTo>
                  <a:lnTo>
                    <a:pt x="43" y="30"/>
                  </a:lnTo>
                  <a:lnTo>
                    <a:pt x="49" y="25"/>
                  </a:lnTo>
                  <a:lnTo>
                    <a:pt x="55" y="21"/>
                  </a:lnTo>
                  <a:lnTo>
                    <a:pt x="62" y="17"/>
                  </a:lnTo>
                  <a:lnTo>
                    <a:pt x="68" y="12"/>
                  </a:lnTo>
                  <a:lnTo>
                    <a:pt x="75" y="9"/>
                  </a:lnTo>
                  <a:lnTo>
                    <a:pt x="82" y="5"/>
                  </a:lnTo>
                  <a:lnTo>
                    <a:pt x="88" y="3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43" y="36"/>
                  </a:lnTo>
                  <a:lnTo>
                    <a:pt x="257" y="117"/>
                  </a:lnTo>
                  <a:lnTo>
                    <a:pt x="280" y="131"/>
                  </a:lnTo>
                  <a:lnTo>
                    <a:pt x="291" y="130"/>
                  </a:lnTo>
                  <a:lnTo>
                    <a:pt x="301" y="131"/>
                  </a:lnTo>
                  <a:lnTo>
                    <a:pt x="311" y="134"/>
                  </a:lnTo>
                  <a:lnTo>
                    <a:pt x="320" y="138"/>
                  </a:lnTo>
                  <a:lnTo>
                    <a:pt x="328" y="143"/>
                  </a:lnTo>
                  <a:lnTo>
                    <a:pt x="336" y="149"/>
                  </a:lnTo>
                  <a:lnTo>
                    <a:pt x="343" y="157"/>
                  </a:lnTo>
                  <a:lnTo>
                    <a:pt x="349" y="165"/>
                  </a:lnTo>
                  <a:lnTo>
                    <a:pt x="354" y="168"/>
                  </a:lnTo>
                  <a:lnTo>
                    <a:pt x="359" y="170"/>
                  </a:lnTo>
                  <a:lnTo>
                    <a:pt x="364" y="172"/>
                  </a:lnTo>
                  <a:lnTo>
                    <a:pt x="369" y="173"/>
                  </a:lnTo>
                  <a:lnTo>
                    <a:pt x="375" y="175"/>
                  </a:lnTo>
                  <a:lnTo>
                    <a:pt x="381" y="176"/>
                  </a:lnTo>
                  <a:lnTo>
                    <a:pt x="386" y="178"/>
                  </a:lnTo>
                  <a:lnTo>
                    <a:pt x="392" y="179"/>
                  </a:lnTo>
                  <a:lnTo>
                    <a:pt x="397" y="181"/>
                  </a:lnTo>
                  <a:lnTo>
                    <a:pt x="403" y="181"/>
                  </a:lnTo>
                  <a:lnTo>
                    <a:pt x="409" y="183"/>
                  </a:lnTo>
                  <a:lnTo>
                    <a:pt x="415" y="184"/>
                  </a:lnTo>
                  <a:lnTo>
                    <a:pt x="420" y="185"/>
                  </a:lnTo>
                  <a:lnTo>
                    <a:pt x="426" y="187"/>
                  </a:lnTo>
                  <a:lnTo>
                    <a:pt x="431" y="188"/>
                  </a:lnTo>
                  <a:lnTo>
                    <a:pt x="437" y="190"/>
                  </a:lnTo>
                  <a:lnTo>
                    <a:pt x="609" y="238"/>
                  </a:lnTo>
                  <a:lnTo>
                    <a:pt x="643" y="249"/>
                  </a:lnTo>
                  <a:lnTo>
                    <a:pt x="635" y="251"/>
                  </a:lnTo>
                  <a:lnTo>
                    <a:pt x="628" y="253"/>
                  </a:lnTo>
                  <a:lnTo>
                    <a:pt x="620" y="256"/>
                  </a:lnTo>
                  <a:lnTo>
                    <a:pt x="612" y="258"/>
                  </a:lnTo>
                  <a:lnTo>
                    <a:pt x="605" y="261"/>
                  </a:lnTo>
                  <a:lnTo>
                    <a:pt x="597" y="264"/>
                  </a:lnTo>
                  <a:lnTo>
                    <a:pt x="590" y="268"/>
                  </a:lnTo>
                  <a:lnTo>
                    <a:pt x="583" y="272"/>
                  </a:lnTo>
                  <a:lnTo>
                    <a:pt x="590" y="276"/>
                  </a:lnTo>
                  <a:lnTo>
                    <a:pt x="596" y="281"/>
                  </a:lnTo>
                  <a:lnTo>
                    <a:pt x="603" y="285"/>
                  </a:lnTo>
                  <a:lnTo>
                    <a:pt x="611" y="289"/>
                  </a:lnTo>
                  <a:lnTo>
                    <a:pt x="618" y="293"/>
                  </a:lnTo>
                  <a:lnTo>
                    <a:pt x="626" y="298"/>
                  </a:lnTo>
                  <a:lnTo>
                    <a:pt x="633" y="303"/>
                  </a:lnTo>
                  <a:lnTo>
                    <a:pt x="640" y="307"/>
                  </a:lnTo>
                  <a:lnTo>
                    <a:pt x="647" y="313"/>
                  </a:lnTo>
                  <a:lnTo>
                    <a:pt x="653" y="319"/>
                  </a:lnTo>
                  <a:lnTo>
                    <a:pt x="658" y="325"/>
                  </a:lnTo>
                  <a:lnTo>
                    <a:pt x="662" y="332"/>
                  </a:lnTo>
                  <a:lnTo>
                    <a:pt x="665" y="339"/>
                  </a:lnTo>
                  <a:lnTo>
                    <a:pt x="668" y="347"/>
                  </a:lnTo>
                  <a:lnTo>
                    <a:pt x="668" y="356"/>
                  </a:lnTo>
                  <a:lnTo>
                    <a:pt x="668" y="365"/>
                  </a:lnTo>
                  <a:lnTo>
                    <a:pt x="667" y="368"/>
                  </a:lnTo>
                  <a:lnTo>
                    <a:pt x="666" y="372"/>
                  </a:lnTo>
                  <a:lnTo>
                    <a:pt x="664" y="377"/>
                  </a:lnTo>
                  <a:lnTo>
                    <a:pt x="661" y="382"/>
                  </a:lnTo>
                  <a:lnTo>
                    <a:pt x="658" y="389"/>
                  </a:lnTo>
                  <a:lnTo>
                    <a:pt x="654" y="396"/>
                  </a:lnTo>
                  <a:lnTo>
                    <a:pt x="649" y="404"/>
                  </a:lnTo>
                  <a:lnTo>
                    <a:pt x="642" y="412"/>
                  </a:lnTo>
                  <a:lnTo>
                    <a:pt x="635" y="419"/>
                  </a:lnTo>
                  <a:lnTo>
                    <a:pt x="627" y="426"/>
                  </a:lnTo>
                  <a:lnTo>
                    <a:pt x="617" y="433"/>
                  </a:lnTo>
                  <a:lnTo>
                    <a:pt x="607" y="439"/>
                  </a:lnTo>
                  <a:lnTo>
                    <a:pt x="595" y="444"/>
                  </a:lnTo>
                  <a:lnTo>
                    <a:pt x="581" y="448"/>
                  </a:lnTo>
                  <a:lnTo>
                    <a:pt x="566" y="451"/>
                  </a:lnTo>
                  <a:lnTo>
                    <a:pt x="549" y="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675" y="1180"/>
              <a:ext cx="151" cy="120"/>
            </a:xfrm>
            <a:custGeom>
              <a:avLst/>
              <a:gdLst>
                <a:gd name="T0" fmla="*/ 97 w 151"/>
                <a:gd name="T1" fmla="*/ 113 h 120"/>
                <a:gd name="T2" fmla="*/ 86 w 151"/>
                <a:gd name="T3" fmla="*/ 117 h 120"/>
                <a:gd name="T4" fmla="*/ 74 w 151"/>
                <a:gd name="T5" fmla="*/ 119 h 120"/>
                <a:gd name="T6" fmla="*/ 62 w 151"/>
                <a:gd name="T7" fmla="*/ 120 h 120"/>
                <a:gd name="T8" fmla="*/ 50 w 151"/>
                <a:gd name="T9" fmla="*/ 120 h 120"/>
                <a:gd name="T10" fmla="*/ 38 w 151"/>
                <a:gd name="T11" fmla="*/ 119 h 120"/>
                <a:gd name="T12" fmla="*/ 27 w 151"/>
                <a:gd name="T13" fmla="*/ 114 h 120"/>
                <a:gd name="T14" fmla="*/ 17 w 151"/>
                <a:gd name="T15" fmla="*/ 108 h 120"/>
                <a:gd name="T16" fmla="*/ 7 w 151"/>
                <a:gd name="T17" fmla="*/ 98 h 120"/>
                <a:gd name="T18" fmla="*/ 1 w 151"/>
                <a:gd name="T19" fmla="*/ 83 h 120"/>
                <a:gd name="T20" fmla="*/ 0 w 151"/>
                <a:gd name="T21" fmla="*/ 67 h 120"/>
                <a:gd name="T22" fmla="*/ 2 w 151"/>
                <a:gd name="T23" fmla="*/ 50 h 120"/>
                <a:gd name="T24" fmla="*/ 10 w 151"/>
                <a:gd name="T25" fmla="*/ 46 h 120"/>
                <a:gd name="T26" fmla="*/ 21 w 151"/>
                <a:gd name="T27" fmla="*/ 54 h 120"/>
                <a:gd name="T28" fmla="*/ 32 w 151"/>
                <a:gd name="T29" fmla="*/ 62 h 120"/>
                <a:gd name="T30" fmla="*/ 44 w 151"/>
                <a:gd name="T31" fmla="*/ 70 h 120"/>
                <a:gd name="T32" fmla="*/ 56 w 151"/>
                <a:gd name="T33" fmla="*/ 76 h 120"/>
                <a:gd name="T34" fmla="*/ 69 w 151"/>
                <a:gd name="T35" fmla="*/ 80 h 120"/>
                <a:gd name="T36" fmla="*/ 82 w 151"/>
                <a:gd name="T37" fmla="*/ 80 h 120"/>
                <a:gd name="T38" fmla="*/ 96 w 151"/>
                <a:gd name="T39" fmla="*/ 76 h 120"/>
                <a:gd name="T40" fmla="*/ 107 w 151"/>
                <a:gd name="T41" fmla="*/ 70 h 120"/>
                <a:gd name="T42" fmla="*/ 114 w 151"/>
                <a:gd name="T43" fmla="*/ 64 h 120"/>
                <a:gd name="T44" fmla="*/ 120 w 151"/>
                <a:gd name="T45" fmla="*/ 57 h 120"/>
                <a:gd name="T46" fmla="*/ 124 w 151"/>
                <a:gd name="T47" fmla="*/ 48 h 120"/>
                <a:gd name="T48" fmla="*/ 120 w 151"/>
                <a:gd name="T49" fmla="*/ 38 h 120"/>
                <a:gd name="T50" fmla="*/ 111 w 151"/>
                <a:gd name="T51" fmla="*/ 28 h 120"/>
                <a:gd name="T52" fmla="*/ 101 w 151"/>
                <a:gd name="T53" fmla="*/ 19 h 120"/>
                <a:gd name="T54" fmla="*/ 91 w 151"/>
                <a:gd name="T55" fmla="*/ 9 h 120"/>
                <a:gd name="T56" fmla="*/ 91 w 151"/>
                <a:gd name="T57" fmla="*/ 3 h 120"/>
                <a:gd name="T58" fmla="*/ 101 w 151"/>
                <a:gd name="T59" fmla="*/ 1 h 120"/>
                <a:gd name="T60" fmla="*/ 111 w 151"/>
                <a:gd name="T61" fmla="*/ 1 h 120"/>
                <a:gd name="T62" fmla="*/ 121 w 151"/>
                <a:gd name="T63" fmla="*/ 3 h 120"/>
                <a:gd name="T64" fmla="*/ 130 w 151"/>
                <a:gd name="T65" fmla="*/ 8 h 120"/>
                <a:gd name="T66" fmla="*/ 139 w 151"/>
                <a:gd name="T67" fmla="*/ 15 h 120"/>
                <a:gd name="T68" fmla="*/ 146 w 151"/>
                <a:gd name="T69" fmla="*/ 25 h 120"/>
                <a:gd name="T70" fmla="*/ 150 w 151"/>
                <a:gd name="T71" fmla="*/ 35 h 120"/>
                <a:gd name="T72" fmla="*/ 151 w 151"/>
                <a:gd name="T73" fmla="*/ 53 h 120"/>
                <a:gd name="T74" fmla="*/ 144 w 151"/>
                <a:gd name="T75" fmla="*/ 74 h 120"/>
                <a:gd name="T76" fmla="*/ 130 w 151"/>
                <a:gd name="T77" fmla="*/ 92 h 120"/>
                <a:gd name="T78" fmla="*/ 112 w 151"/>
                <a:gd name="T79" fmla="*/ 10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120">
                  <a:moveTo>
                    <a:pt x="102" y="111"/>
                  </a:moveTo>
                  <a:lnTo>
                    <a:pt x="97" y="113"/>
                  </a:lnTo>
                  <a:lnTo>
                    <a:pt x="92" y="115"/>
                  </a:lnTo>
                  <a:lnTo>
                    <a:pt x="86" y="117"/>
                  </a:lnTo>
                  <a:lnTo>
                    <a:pt x="80" y="118"/>
                  </a:lnTo>
                  <a:lnTo>
                    <a:pt x="74" y="119"/>
                  </a:lnTo>
                  <a:lnTo>
                    <a:pt x="68" y="120"/>
                  </a:lnTo>
                  <a:lnTo>
                    <a:pt x="62" y="120"/>
                  </a:lnTo>
                  <a:lnTo>
                    <a:pt x="56" y="120"/>
                  </a:lnTo>
                  <a:lnTo>
                    <a:pt x="50" y="120"/>
                  </a:lnTo>
                  <a:lnTo>
                    <a:pt x="44" y="120"/>
                  </a:lnTo>
                  <a:lnTo>
                    <a:pt x="38" y="119"/>
                  </a:lnTo>
                  <a:lnTo>
                    <a:pt x="32" y="117"/>
                  </a:lnTo>
                  <a:lnTo>
                    <a:pt x="27" y="114"/>
                  </a:lnTo>
                  <a:lnTo>
                    <a:pt x="22" y="112"/>
                  </a:lnTo>
                  <a:lnTo>
                    <a:pt x="17" y="108"/>
                  </a:lnTo>
                  <a:lnTo>
                    <a:pt x="12" y="105"/>
                  </a:lnTo>
                  <a:lnTo>
                    <a:pt x="7" y="98"/>
                  </a:lnTo>
                  <a:lnTo>
                    <a:pt x="3" y="91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10" y="46"/>
                  </a:lnTo>
                  <a:lnTo>
                    <a:pt x="15" y="50"/>
                  </a:lnTo>
                  <a:lnTo>
                    <a:pt x="21" y="54"/>
                  </a:lnTo>
                  <a:lnTo>
                    <a:pt x="26" y="58"/>
                  </a:lnTo>
                  <a:lnTo>
                    <a:pt x="32" y="62"/>
                  </a:lnTo>
                  <a:lnTo>
                    <a:pt x="38" y="66"/>
                  </a:lnTo>
                  <a:lnTo>
                    <a:pt x="44" y="70"/>
                  </a:lnTo>
                  <a:lnTo>
                    <a:pt x="50" y="73"/>
                  </a:lnTo>
                  <a:lnTo>
                    <a:pt x="56" y="76"/>
                  </a:lnTo>
                  <a:lnTo>
                    <a:pt x="63" y="78"/>
                  </a:lnTo>
                  <a:lnTo>
                    <a:pt x="69" y="80"/>
                  </a:lnTo>
                  <a:lnTo>
                    <a:pt x="76" y="80"/>
                  </a:lnTo>
                  <a:lnTo>
                    <a:pt x="82" y="80"/>
                  </a:lnTo>
                  <a:lnTo>
                    <a:pt x="89" y="79"/>
                  </a:lnTo>
                  <a:lnTo>
                    <a:pt x="96" y="76"/>
                  </a:lnTo>
                  <a:lnTo>
                    <a:pt x="103" y="72"/>
                  </a:lnTo>
                  <a:lnTo>
                    <a:pt x="107" y="70"/>
                  </a:lnTo>
                  <a:lnTo>
                    <a:pt x="111" y="67"/>
                  </a:lnTo>
                  <a:lnTo>
                    <a:pt x="114" y="64"/>
                  </a:lnTo>
                  <a:lnTo>
                    <a:pt x="117" y="61"/>
                  </a:lnTo>
                  <a:lnTo>
                    <a:pt x="120" y="57"/>
                  </a:lnTo>
                  <a:lnTo>
                    <a:pt x="122" y="53"/>
                  </a:lnTo>
                  <a:lnTo>
                    <a:pt x="124" y="48"/>
                  </a:lnTo>
                  <a:lnTo>
                    <a:pt x="124" y="44"/>
                  </a:lnTo>
                  <a:lnTo>
                    <a:pt x="120" y="38"/>
                  </a:lnTo>
                  <a:lnTo>
                    <a:pt x="115" y="33"/>
                  </a:lnTo>
                  <a:lnTo>
                    <a:pt x="111" y="28"/>
                  </a:lnTo>
                  <a:lnTo>
                    <a:pt x="106" y="23"/>
                  </a:lnTo>
                  <a:lnTo>
                    <a:pt x="101" y="19"/>
                  </a:lnTo>
                  <a:lnTo>
                    <a:pt x="96" y="14"/>
                  </a:lnTo>
                  <a:lnTo>
                    <a:pt x="91" y="9"/>
                  </a:lnTo>
                  <a:lnTo>
                    <a:pt x="86" y="5"/>
                  </a:lnTo>
                  <a:lnTo>
                    <a:pt x="91" y="3"/>
                  </a:lnTo>
                  <a:lnTo>
                    <a:pt x="95" y="1"/>
                  </a:lnTo>
                  <a:lnTo>
                    <a:pt x="101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6" y="2"/>
                  </a:lnTo>
                  <a:lnTo>
                    <a:pt x="121" y="3"/>
                  </a:lnTo>
                  <a:lnTo>
                    <a:pt x="125" y="5"/>
                  </a:lnTo>
                  <a:lnTo>
                    <a:pt x="130" y="8"/>
                  </a:lnTo>
                  <a:lnTo>
                    <a:pt x="134" y="12"/>
                  </a:lnTo>
                  <a:lnTo>
                    <a:pt x="139" y="15"/>
                  </a:lnTo>
                  <a:lnTo>
                    <a:pt x="142" y="20"/>
                  </a:lnTo>
                  <a:lnTo>
                    <a:pt x="146" y="25"/>
                  </a:lnTo>
                  <a:lnTo>
                    <a:pt x="148" y="30"/>
                  </a:lnTo>
                  <a:lnTo>
                    <a:pt x="150" y="35"/>
                  </a:lnTo>
                  <a:lnTo>
                    <a:pt x="151" y="41"/>
                  </a:lnTo>
                  <a:lnTo>
                    <a:pt x="151" y="53"/>
                  </a:lnTo>
                  <a:lnTo>
                    <a:pt x="148" y="64"/>
                  </a:lnTo>
                  <a:lnTo>
                    <a:pt x="144" y="74"/>
                  </a:lnTo>
                  <a:lnTo>
                    <a:pt x="138" y="83"/>
                  </a:lnTo>
                  <a:lnTo>
                    <a:pt x="130" y="92"/>
                  </a:lnTo>
                  <a:lnTo>
                    <a:pt x="121" y="100"/>
                  </a:lnTo>
                  <a:lnTo>
                    <a:pt x="112" y="106"/>
                  </a:lnTo>
                  <a:lnTo>
                    <a:pt x="10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732" y="1194"/>
              <a:ext cx="51" cy="49"/>
            </a:xfrm>
            <a:custGeom>
              <a:avLst/>
              <a:gdLst>
                <a:gd name="T0" fmla="*/ 23 w 51"/>
                <a:gd name="T1" fmla="*/ 49 h 49"/>
                <a:gd name="T2" fmla="*/ 20 w 51"/>
                <a:gd name="T3" fmla="*/ 49 h 49"/>
                <a:gd name="T4" fmla="*/ 18 w 51"/>
                <a:gd name="T5" fmla="*/ 49 h 49"/>
                <a:gd name="T6" fmla="*/ 16 w 51"/>
                <a:gd name="T7" fmla="*/ 48 h 49"/>
                <a:gd name="T8" fmla="*/ 14 w 51"/>
                <a:gd name="T9" fmla="*/ 48 h 49"/>
                <a:gd name="T10" fmla="*/ 12 w 51"/>
                <a:gd name="T11" fmla="*/ 47 h 49"/>
                <a:gd name="T12" fmla="*/ 10 w 51"/>
                <a:gd name="T13" fmla="*/ 46 h 49"/>
                <a:gd name="T14" fmla="*/ 8 w 51"/>
                <a:gd name="T15" fmla="*/ 44 h 49"/>
                <a:gd name="T16" fmla="*/ 6 w 51"/>
                <a:gd name="T17" fmla="*/ 43 h 49"/>
                <a:gd name="T18" fmla="*/ 2 w 51"/>
                <a:gd name="T19" fmla="*/ 36 h 49"/>
                <a:gd name="T20" fmla="*/ 0 w 51"/>
                <a:gd name="T21" fmla="*/ 27 h 49"/>
                <a:gd name="T22" fmla="*/ 2 w 51"/>
                <a:gd name="T23" fmla="*/ 19 h 49"/>
                <a:gd name="T24" fmla="*/ 5 w 51"/>
                <a:gd name="T25" fmla="*/ 11 h 49"/>
                <a:gd name="T26" fmla="*/ 6 w 51"/>
                <a:gd name="T27" fmla="*/ 8 h 49"/>
                <a:gd name="T28" fmla="*/ 9 w 51"/>
                <a:gd name="T29" fmla="*/ 5 h 49"/>
                <a:gd name="T30" fmla="*/ 11 w 51"/>
                <a:gd name="T31" fmla="*/ 2 h 49"/>
                <a:gd name="T32" fmla="*/ 14 w 51"/>
                <a:gd name="T33" fmla="*/ 0 h 49"/>
                <a:gd name="T34" fmla="*/ 18 w 51"/>
                <a:gd name="T35" fmla="*/ 3 h 49"/>
                <a:gd name="T36" fmla="*/ 23 w 51"/>
                <a:gd name="T37" fmla="*/ 6 h 49"/>
                <a:gd name="T38" fmla="*/ 28 w 51"/>
                <a:gd name="T39" fmla="*/ 11 h 49"/>
                <a:gd name="T40" fmla="*/ 32 w 51"/>
                <a:gd name="T41" fmla="*/ 15 h 49"/>
                <a:gd name="T42" fmla="*/ 37 w 51"/>
                <a:gd name="T43" fmla="*/ 19 h 49"/>
                <a:gd name="T44" fmla="*/ 41 w 51"/>
                <a:gd name="T45" fmla="*/ 23 h 49"/>
                <a:gd name="T46" fmla="*/ 46 w 51"/>
                <a:gd name="T47" fmla="*/ 27 h 49"/>
                <a:gd name="T48" fmla="*/ 51 w 51"/>
                <a:gd name="T49" fmla="*/ 31 h 49"/>
                <a:gd name="T50" fmla="*/ 49 w 51"/>
                <a:gd name="T51" fmla="*/ 35 h 49"/>
                <a:gd name="T52" fmla="*/ 46 w 51"/>
                <a:gd name="T53" fmla="*/ 38 h 49"/>
                <a:gd name="T54" fmla="*/ 43 w 51"/>
                <a:gd name="T55" fmla="*/ 41 h 49"/>
                <a:gd name="T56" fmla="*/ 39 w 51"/>
                <a:gd name="T57" fmla="*/ 44 h 49"/>
                <a:gd name="T58" fmla="*/ 36 w 51"/>
                <a:gd name="T59" fmla="*/ 46 h 49"/>
                <a:gd name="T60" fmla="*/ 31 w 51"/>
                <a:gd name="T61" fmla="*/ 48 h 49"/>
                <a:gd name="T62" fmla="*/ 27 w 51"/>
                <a:gd name="T63" fmla="*/ 49 h 49"/>
                <a:gd name="T64" fmla="*/ 23 w 51"/>
                <a:gd name="T6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49">
                  <a:moveTo>
                    <a:pt x="23" y="49"/>
                  </a:moveTo>
                  <a:lnTo>
                    <a:pt x="20" y="49"/>
                  </a:lnTo>
                  <a:lnTo>
                    <a:pt x="18" y="49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7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5" y="11"/>
                  </a:lnTo>
                  <a:lnTo>
                    <a:pt x="6" y="8"/>
                  </a:lnTo>
                  <a:lnTo>
                    <a:pt x="9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8" y="3"/>
                  </a:lnTo>
                  <a:lnTo>
                    <a:pt x="23" y="6"/>
                  </a:lnTo>
                  <a:lnTo>
                    <a:pt x="28" y="11"/>
                  </a:lnTo>
                  <a:lnTo>
                    <a:pt x="32" y="15"/>
                  </a:lnTo>
                  <a:lnTo>
                    <a:pt x="37" y="19"/>
                  </a:lnTo>
                  <a:lnTo>
                    <a:pt x="41" y="23"/>
                  </a:lnTo>
                  <a:lnTo>
                    <a:pt x="46" y="27"/>
                  </a:lnTo>
                  <a:lnTo>
                    <a:pt x="51" y="31"/>
                  </a:lnTo>
                  <a:lnTo>
                    <a:pt x="49" y="35"/>
                  </a:lnTo>
                  <a:lnTo>
                    <a:pt x="46" y="38"/>
                  </a:lnTo>
                  <a:lnTo>
                    <a:pt x="43" y="41"/>
                  </a:lnTo>
                  <a:lnTo>
                    <a:pt x="39" y="44"/>
                  </a:lnTo>
                  <a:lnTo>
                    <a:pt x="36" y="46"/>
                  </a:lnTo>
                  <a:lnTo>
                    <a:pt x="31" y="48"/>
                  </a:lnTo>
                  <a:lnTo>
                    <a:pt x="27" y="49"/>
                  </a:lnTo>
                  <a:lnTo>
                    <a:pt x="2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686" y="1147"/>
              <a:ext cx="92" cy="83"/>
            </a:xfrm>
            <a:custGeom>
              <a:avLst/>
              <a:gdLst>
                <a:gd name="T0" fmla="*/ 36 w 92"/>
                <a:gd name="T1" fmla="*/ 53 h 83"/>
                <a:gd name="T2" fmla="*/ 34 w 92"/>
                <a:gd name="T3" fmla="*/ 60 h 83"/>
                <a:gd name="T4" fmla="*/ 33 w 92"/>
                <a:gd name="T5" fmla="*/ 68 h 83"/>
                <a:gd name="T6" fmla="*/ 33 w 92"/>
                <a:gd name="T7" fmla="*/ 75 h 83"/>
                <a:gd name="T8" fmla="*/ 34 w 92"/>
                <a:gd name="T9" fmla="*/ 83 h 83"/>
                <a:gd name="T10" fmla="*/ 30 w 92"/>
                <a:gd name="T11" fmla="*/ 80 h 83"/>
                <a:gd name="T12" fmla="*/ 26 w 92"/>
                <a:gd name="T13" fmla="*/ 77 h 83"/>
                <a:gd name="T14" fmla="*/ 21 w 92"/>
                <a:gd name="T15" fmla="*/ 75 h 83"/>
                <a:gd name="T16" fmla="*/ 17 w 92"/>
                <a:gd name="T17" fmla="*/ 72 h 83"/>
                <a:gd name="T18" fmla="*/ 12 w 92"/>
                <a:gd name="T19" fmla="*/ 70 h 83"/>
                <a:gd name="T20" fmla="*/ 8 w 92"/>
                <a:gd name="T21" fmla="*/ 67 h 83"/>
                <a:gd name="T22" fmla="*/ 4 w 92"/>
                <a:gd name="T23" fmla="*/ 64 h 83"/>
                <a:gd name="T24" fmla="*/ 0 w 92"/>
                <a:gd name="T25" fmla="*/ 60 h 83"/>
                <a:gd name="T26" fmla="*/ 5 w 92"/>
                <a:gd name="T27" fmla="*/ 52 h 83"/>
                <a:gd name="T28" fmla="*/ 10 w 92"/>
                <a:gd name="T29" fmla="*/ 42 h 83"/>
                <a:gd name="T30" fmla="*/ 16 w 92"/>
                <a:gd name="T31" fmla="*/ 34 h 83"/>
                <a:gd name="T32" fmla="*/ 22 w 92"/>
                <a:gd name="T33" fmla="*/ 26 h 83"/>
                <a:gd name="T34" fmla="*/ 30 w 92"/>
                <a:gd name="T35" fmla="*/ 18 h 83"/>
                <a:gd name="T36" fmla="*/ 38 w 92"/>
                <a:gd name="T37" fmla="*/ 11 h 83"/>
                <a:gd name="T38" fmla="*/ 47 w 92"/>
                <a:gd name="T39" fmla="*/ 5 h 83"/>
                <a:gd name="T40" fmla="*/ 57 w 92"/>
                <a:gd name="T41" fmla="*/ 0 h 83"/>
                <a:gd name="T42" fmla="*/ 61 w 92"/>
                <a:gd name="T43" fmla="*/ 3 h 83"/>
                <a:gd name="T44" fmla="*/ 65 w 92"/>
                <a:gd name="T45" fmla="*/ 6 h 83"/>
                <a:gd name="T46" fmla="*/ 70 w 92"/>
                <a:gd name="T47" fmla="*/ 9 h 83"/>
                <a:gd name="T48" fmla="*/ 74 w 92"/>
                <a:gd name="T49" fmla="*/ 11 h 83"/>
                <a:gd name="T50" fmla="*/ 78 w 92"/>
                <a:gd name="T51" fmla="*/ 14 h 83"/>
                <a:gd name="T52" fmla="*/ 83 w 92"/>
                <a:gd name="T53" fmla="*/ 16 h 83"/>
                <a:gd name="T54" fmla="*/ 88 w 92"/>
                <a:gd name="T55" fmla="*/ 18 h 83"/>
                <a:gd name="T56" fmla="*/ 92 w 92"/>
                <a:gd name="T57" fmla="*/ 20 h 83"/>
                <a:gd name="T58" fmla="*/ 84 w 92"/>
                <a:gd name="T59" fmla="*/ 21 h 83"/>
                <a:gd name="T60" fmla="*/ 76 w 92"/>
                <a:gd name="T61" fmla="*/ 23 h 83"/>
                <a:gd name="T62" fmla="*/ 68 w 92"/>
                <a:gd name="T63" fmla="*/ 26 h 83"/>
                <a:gd name="T64" fmla="*/ 60 w 92"/>
                <a:gd name="T65" fmla="*/ 29 h 83"/>
                <a:gd name="T66" fmla="*/ 52 w 92"/>
                <a:gd name="T67" fmla="*/ 34 h 83"/>
                <a:gd name="T68" fmla="*/ 46 w 92"/>
                <a:gd name="T69" fmla="*/ 39 h 83"/>
                <a:gd name="T70" fmla="*/ 40 w 92"/>
                <a:gd name="T71" fmla="*/ 46 h 83"/>
                <a:gd name="T72" fmla="*/ 36 w 92"/>
                <a:gd name="T73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83">
                  <a:moveTo>
                    <a:pt x="36" y="53"/>
                  </a:moveTo>
                  <a:lnTo>
                    <a:pt x="34" y="60"/>
                  </a:lnTo>
                  <a:lnTo>
                    <a:pt x="33" y="68"/>
                  </a:lnTo>
                  <a:lnTo>
                    <a:pt x="33" y="75"/>
                  </a:lnTo>
                  <a:lnTo>
                    <a:pt x="34" y="83"/>
                  </a:lnTo>
                  <a:lnTo>
                    <a:pt x="30" y="80"/>
                  </a:lnTo>
                  <a:lnTo>
                    <a:pt x="26" y="77"/>
                  </a:lnTo>
                  <a:lnTo>
                    <a:pt x="21" y="75"/>
                  </a:lnTo>
                  <a:lnTo>
                    <a:pt x="17" y="72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5" y="52"/>
                  </a:lnTo>
                  <a:lnTo>
                    <a:pt x="10" y="42"/>
                  </a:lnTo>
                  <a:lnTo>
                    <a:pt x="16" y="34"/>
                  </a:lnTo>
                  <a:lnTo>
                    <a:pt x="22" y="26"/>
                  </a:lnTo>
                  <a:lnTo>
                    <a:pt x="30" y="18"/>
                  </a:lnTo>
                  <a:lnTo>
                    <a:pt x="38" y="11"/>
                  </a:lnTo>
                  <a:lnTo>
                    <a:pt x="47" y="5"/>
                  </a:lnTo>
                  <a:lnTo>
                    <a:pt x="57" y="0"/>
                  </a:lnTo>
                  <a:lnTo>
                    <a:pt x="61" y="3"/>
                  </a:lnTo>
                  <a:lnTo>
                    <a:pt x="65" y="6"/>
                  </a:lnTo>
                  <a:lnTo>
                    <a:pt x="70" y="9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83" y="16"/>
                  </a:lnTo>
                  <a:lnTo>
                    <a:pt x="88" y="18"/>
                  </a:lnTo>
                  <a:lnTo>
                    <a:pt x="92" y="20"/>
                  </a:lnTo>
                  <a:lnTo>
                    <a:pt x="84" y="21"/>
                  </a:lnTo>
                  <a:lnTo>
                    <a:pt x="76" y="23"/>
                  </a:lnTo>
                  <a:lnTo>
                    <a:pt x="68" y="26"/>
                  </a:lnTo>
                  <a:lnTo>
                    <a:pt x="60" y="29"/>
                  </a:lnTo>
                  <a:lnTo>
                    <a:pt x="52" y="34"/>
                  </a:lnTo>
                  <a:lnTo>
                    <a:pt x="46" y="39"/>
                  </a:lnTo>
                  <a:lnTo>
                    <a:pt x="40" y="46"/>
                  </a:lnTo>
                  <a:lnTo>
                    <a:pt x="3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4486" y="1044"/>
              <a:ext cx="287" cy="205"/>
            </a:xfrm>
            <a:custGeom>
              <a:avLst/>
              <a:gdLst>
                <a:gd name="T0" fmla="*/ 182 w 287"/>
                <a:gd name="T1" fmla="*/ 155 h 205"/>
                <a:gd name="T2" fmla="*/ 177 w 287"/>
                <a:gd name="T3" fmla="*/ 168 h 205"/>
                <a:gd name="T4" fmla="*/ 172 w 287"/>
                <a:gd name="T5" fmla="*/ 182 h 205"/>
                <a:gd name="T6" fmla="*/ 169 w 287"/>
                <a:gd name="T7" fmla="*/ 197 h 205"/>
                <a:gd name="T8" fmla="*/ 127 w 287"/>
                <a:gd name="T9" fmla="*/ 168 h 205"/>
                <a:gd name="T10" fmla="*/ 4 w 287"/>
                <a:gd name="T11" fmla="*/ 64 h 205"/>
                <a:gd name="T12" fmla="*/ 0 w 287"/>
                <a:gd name="T13" fmla="*/ 51 h 205"/>
                <a:gd name="T14" fmla="*/ 2 w 287"/>
                <a:gd name="T15" fmla="*/ 38 h 205"/>
                <a:gd name="T16" fmla="*/ 7 w 287"/>
                <a:gd name="T17" fmla="*/ 25 h 205"/>
                <a:gd name="T18" fmla="*/ 12 w 287"/>
                <a:gd name="T19" fmla="*/ 13 h 205"/>
                <a:gd name="T20" fmla="*/ 15 w 287"/>
                <a:gd name="T21" fmla="*/ 9 h 205"/>
                <a:gd name="T22" fmla="*/ 18 w 287"/>
                <a:gd name="T23" fmla="*/ 4 h 205"/>
                <a:gd name="T24" fmla="*/ 22 w 287"/>
                <a:gd name="T25" fmla="*/ 2 h 205"/>
                <a:gd name="T26" fmla="*/ 26 w 287"/>
                <a:gd name="T27" fmla="*/ 0 h 205"/>
                <a:gd name="T28" fmla="*/ 35 w 287"/>
                <a:gd name="T29" fmla="*/ 1 h 205"/>
                <a:gd name="T30" fmla="*/ 43 w 287"/>
                <a:gd name="T31" fmla="*/ 3 h 205"/>
                <a:gd name="T32" fmla="*/ 50 w 287"/>
                <a:gd name="T33" fmla="*/ 6 h 205"/>
                <a:gd name="T34" fmla="*/ 58 w 287"/>
                <a:gd name="T35" fmla="*/ 8 h 205"/>
                <a:gd name="T36" fmla="*/ 74 w 287"/>
                <a:gd name="T37" fmla="*/ 12 h 205"/>
                <a:gd name="T38" fmla="*/ 89 w 287"/>
                <a:gd name="T39" fmla="*/ 16 h 205"/>
                <a:gd name="T40" fmla="*/ 104 w 287"/>
                <a:gd name="T41" fmla="*/ 20 h 205"/>
                <a:gd name="T42" fmla="*/ 120 w 287"/>
                <a:gd name="T43" fmla="*/ 25 h 205"/>
                <a:gd name="T44" fmla="*/ 135 w 287"/>
                <a:gd name="T45" fmla="*/ 29 h 205"/>
                <a:gd name="T46" fmla="*/ 149 w 287"/>
                <a:gd name="T47" fmla="*/ 34 h 205"/>
                <a:gd name="T48" fmla="*/ 165 w 287"/>
                <a:gd name="T49" fmla="*/ 39 h 205"/>
                <a:gd name="T50" fmla="*/ 180 w 287"/>
                <a:gd name="T51" fmla="*/ 42 h 205"/>
                <a:gd name="T52" fmla="*/ 280 w 287"/>
                <a:gd name="T53" fmla="*/ 73 h 205"/>
                <a:gd name="T54" fmla="*/ 265 w 287"/>
                <a:gd name="T55" fmla="*/ 79 h 205"/>
                <a:gd name="T56" fmla="*/ 251 w 287"/>
                <a:gd name="T57" fmla="*/ 86 h 205"/>
                <a:gd name="T58" fmla="*/ 236 w 287"/>
                <a:gd name="T59" fmla="*/ 95 h 205"/>
                <a:gd name="T60" fmla="*/ 222 w 287"/>
                <a:gd name="T61" fmla="*/ 105 h 205"/>
                <a:gd name="T62" fmla="*/ 210 w 287"/>
                <a:gd name="T63" fmla="*/ 116 h 205"/>
                <a:gd name="T64" fmla="*/ 199 w 287"/>
                <a:gd name="T65" fmla="*/ 128 h 205"/>
                <a:gd name="T66" fmla="*/ 189 w 287"/>
                <a:gd name="T67" fmla="*/ 14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7" h="205">
                  <a:moveTo>
                    <a:pt x="186" y="148"/>
                  </a:moveTo>
                  <a:lnTo>
                    <a:pt x="182" y="155"/>
                  </a:lnTo>
                  <a:lnTo>
                    <a:pt x="179" y="161"/>
                  </a:lnTo>
                  <a:lnTo>
                    <a:pt x="177" y="168"/>
                  </a:lnTo>
                  <a:lnTo>
                    <a:pt x="174" y="175"/>
                  </a:lnTo>
                  <a:lnTo>
                    <a:pt x="172" y="182"/>
                  </a:lnTo>
                  <a:lnTo>
                    <a:pt x="170" y="190"/>
                  </a:lnTo>
                  <a:lnTo>
                    <a:pt x="169" y="197"/>
                  </a:lnTo>
                  <a:lnTo>
                    <a:pt x="169" y="205"/>
                  </a:lnTo>
                  <a:lnTo>
                    <a:pt x="127" y="168"/>
                  </a:lnTo>
                  <a:lnTo>
                    <a:pt x="60" y="114"/>
                  </a:lnTo>
                  <a:lnTo>
                    <a:pt x="4" y="64"/>
                  </a:lnTo>
                  <a:lnTo>
                    <a:pt x="1" y="58"/>
                  </a:lnTo>
                  <a:lnTo>
                    <a:pt x="0" y="51"/>
                  </a:lnTo>
                  <a:lnTo>
                    <a:pt x="1" y="44"/>
                  </a:lnTo>
                  <a:lnTo>
                    <a:pt x="2" y="38"/>
                  </a:lnTo>
                  <a:lnTo>
                    <a:pt x="4" y="31"/>
                  </a:lnTo>
                  <a:lnTo>
                    <a:pt x="7" y="25"/>
                  </a:lnTo>
                  <a:lnTo>
                    <a:pt x="10" y="19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"/>
                  </a:lnTo>
                  <a:lnTo>
                    <a:pt x="38" y="2"/>
                  </a:lnTo>
                  <a:lnTo>
                    <a:pt x="43" y="3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4" y="7"/>
                  </a:lnTo>
                  <a:lnTo>
                    <a:pt x="58" y="8"/>
                  </a:lnTo>
                  <a:lnTo>
                    <a:pt x="66" y="10"/>
                  </a:lnTo>
                  <a:lnTo>
                    <a:pt x="74" y="12"/>
                  </a:lnTo>
                  <a:lnTo>
                    <a:pt x="82" y="14"/>
                  </a:lnTo>
                  <a:lnTo>
                    <a:pt x="89" y="16"/>
                  </a:lnTo>
                  <a:lnTo>
                    <a:pt x="97" y="18"/>
                  </a:lnTo>
                  <a:lnTo>
                    <a:pt x="104" y="20"/>
                  </a:lnTo>
                  <a:lnTo>
                    <a:pt x="112" y="22"/>
                  </a:lnTo>
                  <a:lnTo>
                    <a:pt x="120" y="25"/>
                  </a:lnTo>
                  <a:lnTo>
                    <a:pt x="127" y="27"/>
                  </a:lnTo>
                  <a:lnTo>
                    <a:pt x="135" y="29"/>
                  </a:lnTo>
                  <a:lnTo>
                    <a:pt x="142" y="32"/>
                  </a:lnTo>
                  <a:lnTo>
                    <a:pt x="149" y="34"/>
                  </a:lnTo>
                  <a:lnTo>
                    <a:pt x="157" y="36"/>
                  </a:lnTo>
                  <a:lnTo>
                    <a:pt x="165" y="39"/>
                  </a:lnTo>
                  <a:lnTo>
                    <a:pt x="172" y="41"/>
                  </a:lnTo>
                  <a:lnTo>
                    <a:pt x="180" y="42"/>
                  </a:lnTo>
                  <a:lnTo>
                    <a:pt x="287" y="70"/>
                  </a:lnTo>
                  <a:lnTo>
                    <a:pt x="280" y="73"/>
                  </a:lnTo>
                  <a:lnTo>
                    <a:pt x="273" y="76"/>
                  </a:lnTo>
                  <a:lnTo>
                    <a:pt x="265" y="79"/>
                  </a:lnTo>
                  <a:lnTo>
                    <a:pt x="258" y="83"/>
                  </a:lnTo>
                  <a:lnTo>
                    <a:pt x="251" y="86"/>
                  </a:lnTo>
                  <a:lnTo>
                    <a:pt x="243" y="91"/>
                  </a:lnTo>
                  <a:lnTo>
                    <a:pt x="236" y="95"/>
                  </a:lnTo>
                  <a:lnTo>
                    <a:pt x="229" y="100"/>
                  </a:lnTo>
                  <a:lnTo>
                    <a:pt x="222" y="105"/>
                  </a:lnTo>
                  <a:lnTo>
                    <a:pt x="216" y="110"/>
                  </a:lnTo>
                  <a:lnTo>
                    <a:pt x="210" y="116"/>
                  </a:lnTo>
                  <a:lnTo>
                    <a:pt x="204" y="122"/>
                  </a:lnTo>
                  <a:lnTo>
                    <a:pt x="199" y="128"/>
                  </a:lnTo>
                  <a:lnTo>
                    <a:pt x="193" y="134"/>
                  </a:lnTo>
                  <a:lnTo>
                    <a:pt x="189" y="141"/>
                  </a:lnTo>
                  <a:lnTo>
                    <a:pt x="186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203" y="885"/>
              <a:ext cx="247" cy="181"/>
            </a:xfrm>
            <a:custGeom>
              <a:avLst/>
              <a:gdLst>
                <a:gd name="T0" fmla="*/ 219 w 247"/>
                <a:gd name="T1" fmla="*/ 181 h 181"/>
                <a:gd name="T2" fmla="*/ 198 w 247"/>
                <a:gd name="T3" fmla="*/ 175 h 181"/>
                <a:gd name="T4" fmla="*/ 177 w 247"/>
                <a:gd name="T5" fmla="*/ 169 h 181"/>
                <a:gd name="T6" fmla="*/ 155 w 247"/>
                <a:gd name="T7" fmla="*/ 164 h 181"/>
                <a:gd name="T8" fmla="*/ 134 w 247"/>
                <a:gd name="T9" fmla="*/ 160 h 181"/>
                <a:gd name="T10" fmla="*/ 112 w 247"/>
                <a:gd name="T11" fmla="*/ 156 h 181"/>
                <a:gd name="T12" fmla="*/ 89 w 247"/>
                <a:gd name="T13" fmla="*/ 154 h 181"/>
                <a:gd name="T14" fmla="*/ 67 w 247"/>
                <a:gd name="T15" fmla="*/ 152 h 181"/>
                <a:gd name="T16" fmla="*/ 44 w 247"/>
                <a:gd name="T17" fmla="*/ 152 h 181"/>
                <a:gd name="T18" fmla="*/ 34 w 247"/>
                <a:gd name="T19" fmla="*/ 151 h 181"/>
                <a:gd name="T20" fmla="*/ 23 w 247"/>
                <a:gd name="T21" fmla="*/ 151 h 181"/>
                <a:gd name="T22" fmla="*/ 13 w 247"/>
                <a:gd name="T23" fmla="*/ 150 h 181"/>
                <a:gd name="T24" fmla="*/ 2 w 247"/>
                <a:gd name="T25" fmla="*/ 150 h 181"/>
                <a:gd name="T26" fmla="*/ 1 w 247"/>
                <a:gd name="T27" fmla="*/ 109 h 181"/>
                <a:gd name="T28" fmla="*/ 10 w 247"/>
                <a:gd name="T29" fmla="*/ 70 h 181"/>
                <a:gd name="T30" fmla="*/ 29 w 247"/>
                <a:gd name="T31" fmla="*/ 36 h 181"/>
                <a:gd name="T32" fmla="*/ 59 w 247"/>
                <a:gd name="T33" fmla="*/ 10 h 181"/>
                <a:gd name="T34" fmla="*/ 63 w 247"/>
                <a:gd name="T35" fmla="*/ 6 h 181"/>
                <a:gd name="T36" fmla="*/ 67 w 247"/>
                <a:gd name="T37" fmla="*/ 2 h 181"/>
                <a:gd name="T38" fmla="*/ 72 w 247"/>
                <a:gd name="T39" fmla="*/ 0 h 181"/>
                <a:gd name="T40" fmla="*/ 77 w 247"/>
                <a:gd name="T41" fmla="*/ 3 h 181"/>
                <a:gd name="T42" fmla="*/ 97 w 247"/>
                <a:gd name="T43" fmla="*/ 20 h 181"/>
                <a:gd name="T44" fmla="*/ 117 w 247"/>
                <a:gd name="T45" fmla="*/ 37 h 181"/>
                <a:gd name="T46" fmla="*/ 138 w 247"/>
                <a:gd name="T47" fmla="*/ 53 h 181"/>
                <a:gd name="T48" fmla="*/ 159 w 247"/>
                <a:gd name="T49" fmla="*/ 68 h 181"/>
                <a:gd name="T50" fmla="*/ 181 w 247"/>
                <a:gd name="T51" fmla="*/ 83 h 181"/>
                <a:gd name="T52" fmla="*/ 203 w 247"/>
                <a:gd name="T53" fmla="*/ 98 h 181"/>
                <a:gd name="T54" fmla="*/ 225 w 247"/>
                <a:gd name="T55" fmla="*/ 112 h 181"/>
                <a:gd name="T56" fmla="*/ 247 w 247"/>
                <a:gd name="T57" fmla="*/ 125 h 181"/>
                <a:gd name="T58" fmla="*/ 235 w 247"/>
                <a:gd name="T59" fmla="*/ 137 h 181"/>
                <a:gd name="T60" fmla="*/ 227 w 247"/>
                <a:gd name="T61" fmla="*/ 150 h 181"/>
                <a:gd name="T62" fmla="*/ 222 w 247"/>
                <a:gd name="T63" fmla="*/ 164 h 181"/>
                <a:gd name="T64" fmla="*/ 220 w 247"/>
                <a:gd name="T65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7" h="181">
                  <a:moveTo>
                    <a:pt x="220" y="180"/>
                  </a:moveTo>
                  <a:lnTo>
                    <a:pt x="219" y="181"/>
                  </a:lnTo>
                  <a:lnTo>
                    <a:pt x="209" y="178"/>
                  </a:lnTo>
                  <a:lnTo>
                    <a:pt x="198" y="175"/>
                  </a:lnTo>
                  <a:lnTo>
                    <a:pt x="188" y="172"/>
                  </a:lnTo>
                  <a:lnTo>
                    <a:pt x="177" y="169"/>
                  </a:lnTo>
                  <a:lnTo>
                    <a:pt x="166" y="166"/>
                  </a:lnTo>
                  <a:lnTo>
                    <a:pt x="155" y="164"/>
                  </a:lnTo>
                  <a:lnTo>
                    <a:pt x="144" y="162"/>
                  </a:lnTo>
                  <a:lnTo>
                    <a:pt x="134" y="160"/>
                  </a:lnTo>
                  <a:lnTo>
                    <a:pt x="123" y="158"/>
                  </a:lnTo>
                  <a:lnTo>
                    <a:pt x="112" y="156"/>
                  </a:lnTo>
                  <a:lnTo>
                    <a:pt x="100" y="155"/>
                  </a:lnTo>
                  <a:lnTo>
                    <a:pt x="89" y="154"/>
                  </a:lnTo>
                  <a:lnTo>
                    <a:pt x="78" y="153"/>
                  </a:lnTo>
                  <a:lnTo>
                    <a:pt x="67" y="152"/>
                  </a:lnTo>
                  <a:lnTo>
                    <a:pt x="55" y="152"/>
                  </a:lnTo>
                  <a:lnTo>
                    <a:pt x="44" y="152"/>
                  </a:lnTo>
                  <a:lnTo>
                    <a:pt x="39" y="152"/>
                  </a:lnTo>
                  <a:lnTo>
                    <a:pt x="34" y="151"/>
                  </a:lnTo>
                  <a:lnTo>
                    <a:pt x="29" y="151"/>
                  </a:lnTo>
                  <a:lnTo>
                    <a:pt x="23" y="151"/>
                  </a:lnTo>
                  <a:lnTo>
                    <a:pt x="18" y="150"/>
                  </a:lnTo>
                  <a:lnTo>
                    <a:pt x="13" y="150"/>
                  </a:lnTo>
                  <a:lnTo>
                    <a:pt x="7" y="150"/>
                  </a:lnTo>
                  <a:lnTo>
                    <a:pt x="2" y="150"/>
                  </a:lnTo>
                  <a:lnTo>
                    <a:pt x="0" y="129"/>
                  </a:lnTo>
                  <a:lnTo>
                    <a:pt x="1" y="109"/>
                  </a:lnTo>
                  <a:lnTo>
                    <a:pt x="4" y="89"/>
                  </a:lnTo>
                  <a:lnTo>
                    <a:pt x="10" y="70"/>
                  </a:lnTo>
                  <a:lnTo>
                    <a:pt x="18" y="53"/>
                  </a:lnTo>
                  <a:lnTo>
                    <a:pt x="29" y="36"/>
                  </a:lnTo>
                  <a:lnTo>
                    <a:pt x="43" y="22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3" y="6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4" y="1"/>
                  </a:lnTo>
                  <a:lnTo>
                    <a:pt x="77" y="3"/>
                  </a:lnTo>
                  <a:lnTo>
                    <a:pt x="86" y="11"/>
                  </a:lnTo>
                  <a:lnTo>
                    <a:pt x="97" y="20"/>
                  </a:lnTo>
                  <a:lnTo>
                    <a:pt x="107" y="29"/>
                  </a:lnTo>
                  <a:lnTo>
                    <a:pt x="117" y="37"/>
                  </a:lnTo>
                  <a:lnTo>
                    <a:pt x="128" y="45"/>
                  </a:lnTo>
                  <a:lnTo>
                    <a:pt x="138" y="53"/>
                  </a:lnTo>
                  <a:lnTo>
                    <a:pt x="149" y="61"/>
                  </a:lnTo>
                  <a:lnTo>
                    <a:pt x="159" y="68"/>
                  </a:lnTo>
                  <a:lnTo>
                    <a:pt x="170" y="76"/>
                  </a:lnTo>
                  <a:lnTo>
                    <a:pt x="181" y="83"/>
                  </a:lnTo>
                  <a:lnTo>
                    <a:pt x="192" y="91"/>
                  </a:lnTo>
                  <a:lnTo>
                    <a:pt x="203" y="98"/>
                  </a:lnTo>
                  <a:lnTo>
                    <a:pt x="214" y="105"/>
                  </a:lnTo>
                  <a:lnTo>
                    <a:pt x="225" y="112"/>
                  </a:lnTo>
                  <a:lnTo>
                    <a:pt x="236" y="118"/>
                  </a:lnTo>
                  <a:lnTo>
                    <a:pt x="247" y="125"/>
                  </a:lnTo>
                  <a:lnTo>
                    <a:pt x="241" y="131"/>
                  </a:lnTo>
                  <a:lnTo>
                    <a:pt x="235" y="137"/>
                  </a:lnTo>
                  <a:lnTo>
                    <a:pt x="231" y="143"/>
                  </a:lnTo>
                  <a:lnTo>
                    <a:pt x="227" y="150"/>
                  </a:lnTo>
                  <a:lnTo>
                    <a:pt x="224" y="156"/>
                  </a:lnTo>
                  <a:lnTo>
                    <a:pt x="222" y="164"/>
                  </a:lnTo>
                  <a:lnTo>
                    <a:pt x="221" y="172"/>
                  </a:lnTo>
                  <a:lnTo>
                    <a:pt x="220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786" y="859"/>
              <a:ext cx="6" cy="6"/>
            </a:xfrm>
            <a:custGeom>
              <a:avLst/>
              <a:gdLst>
                <a:gd name="T0" fmla="*/ 0 w 6"/>
                <a:gd name="T1" fmla="*/ 0 h 6"/>
                <a:gd name="T2" fmla="*/ 1 w 6"/>
                <a:gd name="T3" fmla="*/ 1 h 6"/>
                <a:gd name="T4" fmla="*/ 3 w 6"/>
                <a:gd name="T5" fmla="*/ 3 h 6"/>
                <a:gd name="T6" fmla="*/ 4 w 6"/>
                <a:gd name="T7" fmla="*/ 4 h 6"/>
                <a:gd name="T8" fmla="*/ 6 w 6"/>
                <a:gd name="T9" fmla="*/ 6 h 6"/>
                <a:gd name="T10" fmla="*/ 5 w 6"/>
                <a:gd name="T11" fmla="*/ 6 h 6"/>
                <a:gd name="T12" fmla="*/ 4 w 6"/>
                <a:gd name="T13" fmla="*/ 4 h 6"/>
                <a:gd name="T14" fmla="*/ 2 w 6"/>
                <a:gd name="T15" fmla="*/ 2 h 6"/>
                <a:gd name="T16" fmla="*/ 0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4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457" y="784"/>
              <a:ext cx="329" cy="112"/>
            </a:xfrm>
            <a:custGeom>
              <a:avLst/>
              <a:gdLst>
                <a:gd name="T0" fmla="*/ 314 w 329"/>
                <a:gd name="T1" fmla="*/ 62 h 112"/>
                <a:gd name="T2" fmla="*/ 284 w 329"/>
                <a:gd name="T3" fmla="*/ 39 h 112"/>
                <a:gd name="T4" fmla="*/ 254 w 329"/>
                <a:gd name="T5" fmla="*/ 22 h 112"/>
                <a:gd name="T6" fmla="*/ 225 w 329"/>
                <a:gd name="T7" fmla="*/ 11 h 112"/>
                <a:gd name="T8" fmla="*/ 196 w 329"/>
                <a:gd name="T9" fmla="*/ 4 h 112"/>
                <a:gd name="T10" fmla="*/ 169 w 329"/>
                <a:gd name="T11" fmla="*/ 1 h 112"/>
                <a:gd name="T12" fmla="*/ 143 w 329"/>
                <a:gd name="T13" fmla="*/ 1 h 112"/>
                <a:gd name="T14" fmla="*/ 118 w 329"/>
                <a:gd name="T15" fmla="*/ 4 h 112"/>
                <a:gd name="T16" fmla="*/ 95 w 329"/>
                <a:gd name="T17" fmla="*/ 9 h 112"/>
                <a:gd name="T18" fmla="*/ 74 w 329"/>
                <a:gd name="T19" fmla="*/ 15 h 112"/>
                <a:gd name="T20" fmla="*/ 56 w 329"/>
                <a:gd name="T21" fmla="*/ 23 h 112"/>
                <a:gd name="T22" fmla="*/ 40 w 329"/>
                <a:gd name="T23" fmla="*/ 30 h 112"/>
                <a:gd name="T24" fmla="*/ 27 w 329"/>
                <a:gd name="T25" fmla="*/ 38 h 112"/>
                <a:gd name="T26" fmla="*/ 16 w 329"/>
                <a:gd name="T27" fmla="*/ 44 h 112"/>
                <a:gd name="T28" fmla="*/ 9 w 329"/>
                <a:gd name="T29" fmla="*/ 49 h 112"/>
                <a:gd name="T30" fmla="*/ 5 w 329"/>
                <a:gd name="T31" fmla="*/ 52 h 112"/>
                <a:gd name="T32" fmla="*/ 0 w 329"/>
                <a:gd name="T33" fmla="*/ 112 h 112"/>
                <a:gd name="T34" fmla="*/ 29 w 329"/>
                <a:gd name="T35" fmla="*/ 55 h 112"/>
                <a:gd name="T36" fmla="*/ 60 w 329"/>
                <a:gd name="T37" fmla="*/ 40 h 112"/>
                <a:gd name="T38" fmla="*/ 90 w 329"/>
                <a:gd name="T39" fmla="*/ 29 h 112"/>
                <a:gd name="T40" fmla="*/ 118 w 329"/>
                <a:gd name="T41" fmla="*/ 22 h 112"/>
                <a:gd name="T42" fmla="*/ 144 w 329"/>
                <a:gd name="T43" fmla="*/ 18 h 112"/>
                <a:gd name="T44" fmla="*/ 170 w 329"/>
                <a:gd name="T45" fmla="*/ 16 h 112"/>
                <a:gd name="T46" fmla="*/ 193 w 329"/>
                <a:gd name="T47" fmla="*/ 17 h 112"/>
                <a:gd name="T48" fmla="*/ 215 w 329"/>
                <a:gd name="T49" fmla="*/ 20 h 112"/>
                <a:gd name="T50" fmla="*/ 235 w 329"/>
                <a:gd name="T51" fmla="*/ 25 h 112"/>
                <a:gd name="T52" fmla="*/ 254 w 329"/>
                <a:gd name="T53" fmla="*/ 31 h 112"/>
                <a:gd name="T54" fmla="*/ 271 w 329"/>
                <a:gd name="T55" fmla="*/ 37 h 112"/>
                <a:gd name="T56" fmla="*/ 286 w 329"/>
                <a:gd name="T57" fmla="*/ 45 h 112"/>
                <a:gd name="T58" fmla="*/ 299 w 329"/>
                <a:gd name="T59" fmla="*/ 53 h 112"/>
                <a:gd name="T60" fmla="*/ 310 w 329"/>
                <a:gd name="T61" fmla="*/ 60 h 112"/>
                <a:gd name="T62" fmla="*/ 319 w 329"/>
                <a:gd name="T63" fmla="*/ 67 h 112"/>
                <a:gd name="T64" fmla="*/ 326 w 329"/>
                <a:gd name="T65" fmla="*/ 7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9" h="112">
                  <a:moveTo>
                    <a:pt x="329" y="75"/>
                  </a:moveTo>
                  <a:lnTo>
                    <a:pt x="314" y="62"/>
                  </a:lnTo>
                  <a:lnTo>
                    <a:pt x="299" y="49"/>
                  </a:lnTo>
                  <a:lnTo>
                    <a:pt x="284" y="39"/>
                  </a:lnTo>
                  <a:lnTo>
                    <a:pt x="269" y="30"/>
                  </a:lnTo>
                  <a:lnTo>
                    <a:pt x="254" y="22"/>
                  </a:lnTo>
                  <a:lnTo>
                    <a:pt x="239" y="16"/>
                  </a:lnTo>
                  <a:lnTo>
                    <a:pt x="225" y="11"/>
                  </a:lnTo>
                  <a:lnTo>
                    <a:pt x="210" y="7"/>
                  </a:lnTo>
                  <a:lnTo>
                    <a:pt x="196" y="4"/>
                  </a:lnTo>
                  <a:lnTo>
                    <a:pt x="182" y="2"/>
                  </a:lnTo>
                  <a:lnTo>
                    <a:pt x="169" y="1"/>
                  </a:lnTo>
                  <a:lnTo>
                    <a:pt x="156" y="0"/>
                  </a:lnTo>
                  <a:lnTo>
                    <a:pt x="143" y="1"/>
                  </a:lnTo>
                  <a:lnTo>
                    <a:pt x="130" y="2"/>
                  </a:lnTo>
                  <a:lnTo>
                    <a:pt x="118" y="4"/>
                  </a:lnTo>
                  <a:lnTo>
                    <a:pt x="106" y="6"/>
                  </a:lnTo>
                  <a:lnTo>
                    <a:pt x="95" y="9"/>
                  </a:lnTo>
                  <a:lnTo>
                    <a:pt x="85" y="12"/>
                  </a:lnTo>
                  <a:lnTo>
                    <a:pt x="74" y="15"/>
                  </a:lnTo>
                  <a:lnTo>
                    <a:pt x="65" y="19"/>
                  </a:lnTo>
                  <a:lnTo>
                    <a:pt x="56" y="23"/>
                  </a:lnTo>
                  <a:lnTo>
                    <a:pt x="47" y="27"/>
                  </a:lnTo>
                  <a:lnTo>
                    <a:pt x="40" y="30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1" y="41"/>
                  </a:lnTo>
                  <a:lnTo>
                    <a:pt x="16" y="44"/>
                  </a:lnTo>
                  <a:lnTo>
                    <a:pt x="12" y="47"/>
                  </a:lnTo>
                  <a:lnTo>
                    <a:pt x="9" y="49"/>
                  </a:lnTo>
                  <a:lnTo>
                    <a:pt x="7" y="51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0" y="112"/>
                  </a:lnTo>
                  <a:lnTo>
                    <a:pt x="13" y="64"/>
                  </a:lnTo>
                  <a:lnTo>
                    <a:pt x="29" y="55"/>
                  </a:lnTo>
                  <a:lnTo>
                    <a:pt x="45" y="47"/>
                  </a:lnTo>
                  <a:lnTo>
                    <a:pt x="60" y="40"/>
                  </a:lnTo>
                  <a:lnTo>
                    <a:pt x="75" y="34"/>
                  </a:lnTo>
                  <a:lnTo>
                    <a:pt x="90" y="29"/>
                  </a:lnTo>
                  <a:lnTo>
                    <a:pt x="104" y="25"/>
                  </a:lnTo>
                  <a:lnTo>
                    <a:pt x="118" y="22"/>
                  </a:lnTo>
                  <a:lnTo>
                    <a:pt x="131" y="19"/>
                  </a:lnTo>
                  <a:lnTo>
                    <a:pt x="144" y="18"/>
                  </a:lnTo>
                  <a:lnTo>
                    <a:pt x="157" y="17"/>
                  </a:lnTo>
                  <a:lnTo>
                    <a:pt x="170" y="16"/>
                  </a:lnTo>
                  <a:lnTo>
                    <a:pt x="182" y="17"/>
                  </a:lnTo>
                  <a:lnTo>
                    <a:pt x="193" y="17"/>
                  </a:lnTo>
                  <a:lnTo>
                    <a:pt x="205" y="18"/>
                  </a:lnTo>
                  <a:lnTo>
                    <a:pt x="215" y="20"/>
                  </a:lnTo>
                  <a:lnTo>
                    <a:pt x="226" y="22"/>
                  </a:lnTo>
                  <a:lnTo>
                    <a:pt x="235" y="25"/>
                  </a:lnTo>
                  <a:lnTo>
                    <a:pt x="245" y="28"/>
                  </a:lnTo>
                  <a:lnTo>
                    <a:pt x="254" y="31"/>
                  </a:lnTo>
                  <a:lnTo>
                    <a:pt x="263" y="34"/>
                  </a:lnTo>
                  <a:lnTo>
                    <a:pt x="271" y="37"/>
                  </a:lnTo>
                  <a:lnTo>
                    <a:pt x="279" y="41"/>
                  </a:lnTo>
                  <a:lnTo>
                    <a:pt x="286" y="45"/>
                  </a:lnTo>
                  <a:lnTo>
                    <a:pt x="293" y="49"/>
                  </a:lnTo>
                  <a:lnTo>
                    <a:pt x="299" y="53"/>
                  </a:lnTo>
                  <a:lnTo>
                    <a:pt x="305" y="56"/>
                  </a:lnTo>
                  <a:lnTo>
                    <a:pt x="310" y="60"/>
                  </a:lnTo>
                  <a:lnTo>
                    <a:pt x="314" y="63"/>
                  </a:lnTo>
                  <a:lnTo>
                    <a:pt x="319" y="67"/>
                  </a:lnTo>
                  <a:lnTo>
                    <a:pt x="323" y="70"/>
                  </a:lnTo>
                  <a:lnTo>
                    <a:pt x="326" y="73"/>
                  </a:lnTo>
                  <a:lnTo>
                    <a:pt x="329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669" y="672"/>
              <a:ext cx="296" cy="166"/>
            </a:xfrm>
            <a:custGeom>
              <a:avLst/>
              <a:gdLst>
                <a:gd name="T0" fmla="*/ 0 w 296"/>
                <a:gd name="T1" fmla="*/ 0 h 166"/>
                <a:gd name="T2" fmla="*/ 282 w 296"/>
                <a:gd name="T3" fmla="*/ 166 h 166"/>
                <a:gd name="T4" fmla="*/ 296 w 296"/>
                <a:gd name="T5" fmla="*/ 159 h 166"/>
                <a:gd name="T6" fmla="*/ 0 w 296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166">
                  <a:moveTo>
                    <a:pt x="0" y="0"/>
                  </a:moveTo>
                  <a:lnTo>
                    <a:pt x="282" y="166"/>
                  </a:lnTo>
                  <a:lnTo>
                    <a:pt x="296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640" y="931"/>
              <a:ext cx="131" cy="19"/>
            </a:xfrm>
            <a:custGeom>
              <a:avLst/>
              <a:gdLst>
                <a:gd name="T0" fmla="*/ 0 w 131"/>
                <a:gd name="T1" fmla="*/ 19 h 19"/>
                <a:gd name="T2" fmla="*/ 1 w 131"/>
                <a:gd name="T3" fmla="*/ 19 h 19"/>
                <a:gd name="T4" fmla="*/ 3 w 131"/>
                <a:gd name="T5" fmla="*/ 17 h 19"/>
                <a:gd name="T6" fmla="*/ 6 w 131"/>
                <a:gd name="T7" fmla="*/ 16 h 19"/>
                <a:gd name="T8" fmla="*/ 11 w 131"/>
                <a:gd name="T9" fmla="*/ 13 h 19"/>
                <a:gd name="T10" fmla="*/ 17 w 131"/>
                <a:gd name="T11" fmla="*/ 11 h 19"/>
                <a:gd name="T12" fmla="*/ 24 w 131"/>
                <a:gd name="T13" fmla="*/ 8 h 19"/>
                <a:gd name="T14" fmla="*/ 32 w 131"/>
                <a:gd name="T15" fmla="*/ 5 h 19"/>
                <a:gd name="T16" fmla="*/ 40 w 131"/>
                <a:gd name="T17" fmla="*/ 3 h 19"/>
                <a:gd name="T18" fmla="*/ 50 w 131"/>
                <a:gd name="T19" fmla="*/ 1 h 19"/>
                <a:gd name="T20" fmla="*/ 60 w 131"/>
                <a:gd name="T21" fmla="*/ 0 h 19"/>
                <a:gd name="T22" fmla="*/ 71 w 131"/>
                <a:gd name="T23" fmla="*/ 0 h 19"/>
                <a:gd name="T24" fmla="*/ 82 w 131"/>
                <a:gd name="T25" fmla="*/ 0 h 19"/>
                <a:gd name="T26" fmla="*/ 94 w 131"/>
                <a:gd name="T27" fmla="*/ 2 h 19"/>
                <a:gd name="T28" fmla="*/ 106 w 131"/>
                <a:gd name="T29" fmla="*/ 5 h 19"/>
                <a:gd name="T30" fmla="*/ 118 w 131"/>
                <a:gd name="T31" fmla="*/ 9 h 19"/>
                <a:gd name="T32" fmla="*/ 131 w 131"/>
                <a:gd name="T33" fmla="*/ 16 h 19"/>
                <a:gd name="T34" fmla="*/ 130 w 131"/>
                <a:gd name="T35" fmla="*/ 16 h 19"/>
                <a:gd name="T36" fmla="*/ 128 w 131"/>
                <a:gd name="T37" fmla="*/ 15 h 19"/>
                <a:gd name="T38" fmla="*/ 125 w 131"/>
                <a:gd name="T39" fmla="*/ 14 h 19"/>
                <a:gd name="T40" fmla="*/ 121 w 131"/>
                <a:gd name="T41" fmla="*/ 13 h 19"/>
                <a:gd name="T42" fmla="*/ 115 w 131"/>
                <a:gd name="T43" fmla="*/ 12 h 19"/>
                <a:gd name="T44" fmla="*/ 109 w 131"/>
                <a:gd name="T45" fmla="*/ 11 h 19"/>
                <a:gd name="T46" fmla="*/ 101 w 131"/>
                <a:gd name="T47" fmla="*/ 10 h 19"/>
                <a:gd name="T48" fmla="*/ 93 w 131"/>
                <a:gd name="T49" fmla="*/ 9 h 19"/>
                <a:gd name="T50" fmla="*/ 84 w 131"/>
                <a:gd name="T51" fmla="*/ 9 h 19"/>
                <a:gd name="T52" fmla="*/ 74 w 131"/>
                <a:gd name="T53" fmla="*/ 8 h 19"/>
                <a:gd name="T54" fmla="*/ 63 w 131"/>
                <a:gd name="T55" fmla="*/ 9 h 19"/>
                <a:gd name="T56" fmla="*/ 51 w 131"/>
                <a:gd name="T57" fmla="*/ 9 h 19"/>
                <a:gd name="T58" fmla="*/ 39 w 131"/>
                <a:gd name="T59" fmla="*/ 10 h 19"/>
                <a:gd name="T60" fmla="*/ 26 w 131"/>
                <a:gd name="T61" fmla="*/ 13 h 19"/>
                <a:gd name="T62" fmla="*/ 13 w 131"/>
                <a:gd name="T63" fmla="*/ 16 h 19"/>
                <a:gd name="T64" fmla="*/ 0 w 131"/>
                <a:gd name="T6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19">
                  <a:moveTo>
                    <a:pt x="0" y="19"/>
                  </a:moveTo>
                  <a:lnTo>
                    <a:pt x="1" y="19"/>
                  </a:lnTo>
                  <a:lnTo>
                    <a:pt x="3" y="17"/>
                  </a:lnTo>
                  <a:lnTo>
                    <a:pt x="6" y="16"/>
                  </a:lnTo>
                  <a:lnTo>
                    <a:pt x="11" y="13"/>
                  </a:lnTo>
                  <a:lnTo>
                    <a:pt x="17" y="11"/>
                  </a:lnTo>
                  <a:lnTo>
                    <a:pt x="24" y="8"/>
                  </a:lnTo>
                  <a:lnTo>
                    <a:pt x="32" y="5"/>
                  </a:lnTo>
                  <a:lnTo>
                    <a:pt x="40" y="3"/>
                  </a:lnTo>
                  <a:lnTo>
                    <a:pt x="50" y="1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94" y="2"/>
                  </a:lnTo>
                  <a:lnTo>
                    <a:pt x="106" y="5"/>
                  </a:lnTo>
                  <a:lnTo>
                    <a:pt x="118" y="9"/>
                  </a:lnTo>
                  <a:lnTo>
                    <a:pt x="131" y="16"/>
                  </a:lnTo>
                  <a:lnTo>
                    <a:pt x="130" y="16"/>
                  </a:lnTo>
                  <a:lnTo>
                    <a:pt x="128" y="15"/>
                  </a:lnTo>
                  <a:lnTo>
                    <a:pt x="125" y="14"/>
                  </a:lnTo>
                  <a:lnTo>
                    <a:pt x="121" y="13"/>
                  </a:lnTo>
                  <a:lnTo>
                    <a:pt x="115" y="12"/>
                  </a:lnTo>
                  <a:lnTo>
                    <a:pt x="109" y="11"/>
                  </a:lnTo>
                  <a:lnTo>
                    <a:pt x="101" y="10"/>
                  </a:lnTo>
                  <a:lnTo>
                    <a:pt x="93" y="9"/>
                  </a:lnTo>
                  <a:lnTo>
                    <a:pt x="84" y="9"/>
                  </a:lnTo>
                  <a:lnTo>
                    <a:pt x="74" y="8"/>
                  </a:lnTo>
                  <a:lnTo>
                    <a:pt x="63" y="9"/>
                  </a:lnTo>
                  <a:lnTo>
                    <a:pt x="51" y="9"/>
                  </a:lnTo>
                  <a:lnTo>
                    <a:pt x="39" y="10"/>
                  </a:lnTo>
                  <a:lnTo>
                    <a:pt x="26" y="13"/>
                  </a:lnTo>
                  <a:lnTo>
                    <a:pt x="13" y="1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321" y="757"/>
              <a:ext cx="112" cy="63"/>
            </a:xfrm>
            <a:custGeom>
              <a:avLst/>
              <a:gdLst>
                <a:gd name="T0" fmla="*/ 112 w 112"/>
                <a:gd name="T1" fmla="*/ 63 h 63"/>
                <a:gd name="T2" fmla="*/ 0 w 112"/>
                <a:gd name="T3" fmla="*/ 4 h 63"/>
                <a:gd name="T4" fmla="*/ 13 w 112"/>
                <a:gd name="T5" fmla="*/ 0 h 63"/>
                <a:gd name="T6" fmla="*/ 112 w 112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63">
                  <a:moveTo>
                    <a:pt x="112" y="63"/>
                  </a:moveTo>
                  <a:lnTo>
                    <a:pt x="0" y="4"/>
                  </a:lnTo>
                  <a:lnTo>
                    <a:pt x="13" y="0"/>
                  </a:lnTo>
                  <a:lnTo>
                    <a:pt x="11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116" name="Picture 20" descr="C:\Users\jennyp\AppData\Local\Microsoft\Windows\Temporary Internet Files\Content.IE5\FC5YY1NI\MC900078762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26" y="3783780"/>
            <a:ext cx="678540" cy="66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C:\Users\jennyp\AppData\Local\Microsoft\Windows\Temporary Internet Files\Content.IE5\BGEE64DI\MC9000235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" y="5029200"/>
            <a:ext cx="890588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95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343891" y="4953000"/>
            <a:ext cx="8303381" cy="1219200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ClrTx/>
              <a:buNone/>
            </a:pPr>
            <a:endParaRPr lang="en-US" sz="2800" b="1" dirty="0" smtClean="0"/>
          </a:p>
          <a:p>
            <a:pPr marL="624078" indent="-514350">
              <a:spcAft>
                <a:spcPts val="1200"/>
              </a:spcAft>
              <a:buClrTx/>
              <a:buFont typeface="+mj-lt"/>
              <a:buAutoNum type="arabicPeriod"/>
            </a:pPr>
            <a:endParaRPr lang="en-US" sz="2800" b="1" dirty="0" smtClean="0"/>
          </a:p>
          <a:p>
            <a:pPr marL="624078" indent="-514350">
              <a:spcAft>
                <a:spcPts val="1200"/>
              </a:spcAft>
              <a:buClrTx/>
              <a:buFont typeface="+mj-lt"/>
              <a:buAutoNum type="arabicPeriod"/>
            </a:pPr>
            <a:endParaRPr lang="en-US" sz="2800" b="1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17672" y="914400"/>
            <a:ext cx="8229600" cy="3230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dirty="0" smtClean="0">
                <a:solidFill>
                  <a:srgbClr val="FF0000"/>
                </a:solidFill>
              </a:rPr>
              <a:t>PART II: 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5300" dirty="0" smtClean="0">
                <a:solidFill>
                  <a:schemeClr val="tx1"/>
                </a:solidFill>
              </a:rPr>
              <a:t>A Walk Through the </a:t>
            </a:r>
            <a:r>
              <a:rPr lang="en-US" sz="5300" dirty="0" smtClean="0">
                <a:solidFill>
                  <a:schemeClr val="tx1"/>
                </a:solidFill>
              </a:rPr>
              <a:t>State Institutional </a:t>
            </a:r>
            <a:r>
              <a:rPr lang="en-US" sz="5300" dirty="0" smtClean="0">
                <a:solidFill>
                  <a:schemeClr val="tx1"/>
                </a:solidFill>
              </a:rPr>
              <a:t>Application Process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>Jenny Parks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68"/>
          <p:cNvSpPr txBox="1">
            <a:spLocks/>
          </p:cNvSpPr>
          <p:nvPr/>
        </p:nvSpPr>
        <p:spPr>
          <a:xfrm>
            <a:off x="8458200" y="6407944"/>
            <a:ext cx="55483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D48E8-849C-4021-9DEC-F55816BA5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3011" name="Picture 3" descr="C:\Users\jennyp\AppData\Local\Microsoft\Windows\Temporary Internet Files\Content.IE5\F7579EGY\MC9003343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23118"/>
            <a:ext cx="2254209" cy="19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175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30810" cy="1143000"/>
          </a:xfrm>
        </p:spPr>
        <p:txBody>
          <a:bodyPr/>
          <a:lstStyle/>
          <a:p>
            <a:r>
              <a:rPr lang="en-US" sz="4000" dirty="0" smtClean="0"/>
              <a:t>Stages to SARA membership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535114"/>
            <a:ext cx="8229600" cy="461327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US" sz="4400" b="1" u="sng" dirty="0" smtClean="0">
                <a:solidFill>
                  <a:srgbClr val="FF0000"/>
                </a:solidFill>
              </a:rPr>
              <a:t>STAGE 1</a:t>
            </a:r>
          </a:p>
          <a:p>
            <a:pPr marL="109728" indent="0" algn="ctr">
              <a:buNone/>
            </a:pPr>
            <a:r>
              <a:rPr lang="en-US" sz="4400" dirty="0" smtClean="0"/>
              <a:t>A </a:t>
            </a:r>
            <a:r>
              <a:rPr lang="en-US" sz="4400" u="sng" dirty="0" smtClean="0"/>
              <a:t>state </a:t>
            </a:r>
            <a:r>
              <a:rPr lang="en-US" sz="4400" dirty="0" smtClean="0"/>
              <a:t>must have the legal ability to join the agreement</a:t>
            </a:r>
          </a:p>
          <a:p>
            <a:pPr marL="109728" indent="0" algn="ctr">
              <a:buNone/>
            </a:pPr>
            <a:endParaRPr lang="en-US" sz="2800" i="1" u="sng" dirty="0" smtClean="0">
              <a:solidFill>
                <a:srgbClr val="0070C0"/>
              </a:solidFill>
            </a:endParaRPr>
          </a:p>
          <a:p>
            <a:pPr marL="109728" indent="0" algn="ctr">
              <a:buNone/>
            </a:pPr>
            <a:r>
              <a:rPr lang="en-US" sz="2800" b="1" i="1" u="sng" dirty="0" smtClean="0"/>
              <a:t>Estimates</a:t>
            </a:r>
            <a:r>
              <a:rPr lang="en-US" sz="2000" b="1" i="1" dirty="0" smtClean="0"/>
              <a:t>:</a:t>
            </a:r>
          </a:p>
          <a:p>
            <a:pPr marL="109728" indent="0" algn="ctr">
              <a:buNone/>
            </a:pPr>
            <a:endParaRPr lang="en-US" sz="2000" b="1" i="1" dirty="0" smtClean="0"/>
          </a:p>
          <a:p>
            <a:pPr marL="109728" indent="0" algn="ctr">
              <a:buNone/>
            </a:pPr>
            <a:r>
              <a:rPr lang="en-US" sz="2800" b="1" i="1" dirty="0" smtClean="0"/>
              <a:t>20-24 states by end of 2014 </a:t>
            </a:r>
          </a:p>
          <a:p>
            <a:pPr marL="109728" indent="0" algn="ctr">
              <a:buNone/>
            </a:pPr>
            <a:endParaRPr lang="en-US" sz="2800" b="1" i="1" dirty="0" smtClean="0"/>
          </a:p>
          <a:p>
            <a:pPr marL="109728" indent="0" algn="ctr">
              <a:buNone/>
            </a:pPr>
            <a:r>
              <a:rPr lang="en-US" sz="2800" b="1" i="1" dirty="0" smtClean="0"/>
              <a:t>40-45 states by end of 2015</a:t>
            </a:r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8458200" y="6400800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75D48E8-849C-4021-9DEC-F55816BA5FE3}" type="slidenum">
              <a:rPr lang="en-US" sz="1200">
                <a:latin typeface="+mj-lt"/>
              </a:rPr>
              <a:pPr/>
              <a:t>9</a:t>
            </a:fld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583804"/>
      </p:ext>
    </p:extLst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4465</TotalTime>
  <Words>923</Words>
  <Application>Microsoft Office PowerPoint</Application>
  <PresentationFormat>On-screen Show (4:3)</PresentationFormat>
  <Paragraphs>295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MISSOURI will soon join  SARA  What does that mean for my institution?</vt:lpstr>
      <vt:lpstr>ACKNOWLEDGEMENT </vt:lpstr>
      <vt:lpstr> </vt:lpstr>
      <vt:lpstr>Structure of the Webinar</vt:lpstr>
      <vt:lpstr>PART I:   A Quick State Authorization and SARA Overview   </vt:lpstr>
      <vt:lpstr>State Authorization 101</vt:lpstr>
      <vt:lpstr>Quick SARA Overview</vt:lpstr>
      <vt:lpstr>PART II:   A Walk Through the State Institutional Application Process  Jenny Parks </vt:lpstr>
      <vt:lpstr>Stages to SARA membership</vt:lpstr>
      <vt:lpstr>Stages to SARA membership</vt:lpstr>
      <vt:lpstr>National SARA Progress and  State Membership Update</vt:lpstr>
      <vt:lpstr>Stages to SARA membership</vt:lpstr>
      <vt:lpstr>Stages to SARA membership</vt:lpstr>
      <vt:lpstr>Stages to SARA membership</vt:lpstr>
      <vt:lpstr>Examples of states that have already joined SARA</vt:lpstr>
      <vt:lpstr>Stages to SARA membership</vt:lpstr>
      <vt:lpstr>Examples of Institutions that have already joined SARA http://nc-sara.org/states/nd </vt:lpstr>
      <vt:lpstr>Estimated timeline  for M-SARA SPAs to accept Institutional applications</vt:lpstr>
      <vt:lpstr>Estimated timeline  for W-SARA SPAs to accept Institutional applications</vt:lpstr>
      <vt:lpstr>How an Institution can Apply for SARA participation</vt:lpstr>
      <vt:lpstr>Institutional SARA  application and C-RAC Guidelines</vt:lpstr>
      <vt:lpstr>What are the parts of the Application?</vt:lpstr>
      <vt:lpstr>What’s different by states?</vt:lpstr>
      <vt:lpstr>What’s different by states?</vt:lpstr>
      <vt:lpstr>What’s different by states?</vt:lpstr>
      <vt:lpstr>PART III:   Questions and Answers  Federal Rule making (August 14th webinar) Clinical/experiential learning/internships      (August 19th webinar) Professional Licensure (August 19th webinar)  And much, much more…  </vt:lpstr>
      <vt:lpstr>More Information?</vt:lpstr>
      <vt:lpstr>More Information?</vt:lpstr>
      <vt:lpstr>More Information?</vt:lpstr>
      <vt:lpstr>Questions?</vt:lpstr>
    </vt:vector>
  </TitlesOfParts>
  <Company>MHEC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Higher Education Access and Success</dc:title>
  <dc:creator>Larry Isaak</dc:creator>
  <cp:lastModifiedBy>Jenny Parks</cp:lastModifiedBy>
  <cp:revision>235</cp:revision>
  <cp:lastPrinted>2013-09-13T16:17:19Z</cp:lastPrinted>
  <dcterms:created xsi:type="dcterms:W3CDTF">2008-11-26T13:33:18Z</dcterms:created>
  <dcterms:modified xsi:type="dcterms:W3CDTF">2014-07-15T20:27:56Z</dcterms:modified>
</cp:coreProperties>
</file>